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5" r:id="rId1"/>
  </p:sldMasterIdLst>
  <p:notesMasterIdLst>
    <p:notesMasterId r:id="rId50"/>
  </p:notesMasterIdLst>
  <p:sldIdLst>
    <p:sldId id="311" r:id="rId2"/>
    <p:sldId id="258" r:id="rId3"/>
    <p:sldId id="312" r:id="rId4"/>
    <p:sldId id="314" r:id="rId5"/>
    <p:sldId id="313" r:id="rId6"/>
    <p:sldId id="315" r:id="rId7"/>
    <p:sldId id="316" r:id="rId8"/>
    <p:sldId id="317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4" r:id="rId25"/>
    <p:sldId id="335" r:id="rId26"/>
    <p:sldId id="333" r:id="rId27"/>
    <p:sldId id="342" r:id="rId28"/>
    <p:sldId id="336" r:id="rId29"/>
    <p:sldId id="337" r:id="rId30"/>
    <p:sldId id="338" r:id="rId31"/>
    <p:sldId id="339" r:id="rId32"/>
    <p:sldId id="341" r:id="rId33"/>
    <p:sldId id="357" r:id="rId34"/>
    <p:sldId id="358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6" r:id="rId48"/>
    <p:sldId id="35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BF"/>
    <a:srgbClr val="00B0F0"/>
    <a:srgbClr val="0070C0"/>
    <a:srgbClr val="6666FF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7122" autoAdjust="0"/>
  </p:normalViewPr>
  <p:slideViewPr>
    <p:cSldViewPr>
      <p:cViewPr varScale="1">
        <p:scale>
          <a:sx n="82" d="100"/>
          <a:sy n="82" d="100"/>
        </p:scale>
        <p:origin x="78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6E66D-5EED-4213-8F87-3E3D2D3FFBC2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C1BB-37A9-48D6-A574-E23CF4F58E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74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B6D7-64ED-4B8F-AA46-30BA21AADFEE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216968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4112-AD80-41EE-A032-AFBE97A4BD80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08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BCF4-B683-4FDD-8FFB-0E963665A76A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16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FBFD-2555-4BFC-84E3-063547CA1AA1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37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 userDrawn="1"/>
        </p:nvSpPr>
        <p:spPr>
          <a:xfrm>
            <a:off x="395288" y="6381750"/>
            <a:ext cx="7921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b="1" dirty="0"/>
              <a:t>P</a:t>
            </a:r>
            <a:endParaRPr lang="zh-TW" altLang="en-US" sz="12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>
            <a:lvl1pPr>
              <a:buFont typeface="Wingdings" pitchFamily="2" charset="2"/>
              <a:buChar char="Ø"/>
              <a:defRPr/>
            </a:lvl1pPr>
            <a:lvl2pPr>
              <a:buFont typeface="Wingdings" pitchFamily="2" charset="2"/>
              <a:buChar char="Ø"/>
              <a:defRPr/>
            </a:lvl2pPr>
            <a:lvl3pPr>
              <a:buFont typeface="Wingdings" pitchFamily="2" charset="2"/>
              <a:buChar char="Ø"/>
              <a:defRPr/>
            </a:lvl3pPr>
            <a:lvl4pPr>
              <a:buFont typeface="Wingdings" pitchFamily="2" charset="2"/>
              <a:buChar char="Ø"/>
              <a:defRPr/>
            </a:lvl4pPr>
            <a:lvl5pPr>
              <a:buFont typeface="Wingdings" pitchFamily="2" charset="2"/>
              <a:buChar char="Ø"/>
              <a:defRPr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82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 userDrawn="1"/>
        </p:nvSpPr>
        <p:spPr>
          <a:xfrm>
            <a:off x="395288" y="6381750"/>
            <a:ext cx="7921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b="1" dirty="0"/>
              <a:t>P</a:t>
            </a:r>
            <a:endParaRPr lang="zh-TW" altLang="en-US" sz="12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prstGeom prst="homePlate">
            <a:avLst/>
          </a:prstGeom>
          <a:solidFill>
            <a:srgbClr val="CCFFCC"/>
          </a:solidFill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>
            <a:lvl1pPr>
              <a:buFont typeface="Wingdings" pitchFamily="2" charset="2"/>
              <a:buChar char="l"/>
              <a:defRPr/>
            </a:lvl1pPr>
            <a:lvl2pPr>
              <a:buFont typeface="Wingdings" pitchFamily="2" charset="2"/>
              <a:buChar char="l"/>
              <a:defRPr/>
            </a:lvl2pPr>
            <a:lvl3pPr>
              <a:buFont typeface="Wingdings" pitchFamily="2" charset="2"/>
              <a:buChar char="l"/>
              <a:defRPr/>
            </a:lvl3pPr>
            <a:lvl4pPr>
              <a:buFont typeface="Wingdings" pitchFamily="2" charset="2"/>
              <a:buChar char="l"/>
              <a:defRPr/>
            </a:lvl4pPr>
            <a:lvl5pPr>
              <a:buFont typeface="Wingdings" pitchFamily="2" charset="2"/>
              <a:buChar char="l"/>
              <a:defRPr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2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87ED-F658-4996-A615-C6871C0BDC0E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42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題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0631-FC91-4C0B-B823-02CA53015BDA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55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38BE-FC3C-420B-B461-B39E1D79486C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96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06B1-7CD7-4A49-BCF1-1D771C8D2F79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4BB46-8C91-4156-8B3A-449545955FBE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98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2DB5-4AE0-41F6-A0EF-3AAC1F5DFFBC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8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ACCD-D4A4-4167-8E30-32D99A66C1CB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DB175A-B298-4FE2-8E69-6793404E81AD}"/>
              </a:ext>
            </a:extLst>
          </p:cNvPr>
          <p:cNvSpPr txBox="1"/>
          <p:nvPr userDrawn="1"/>
        </p:nvSpPr>
        <p:spPr>
          <a:xfrm>
            <a:off x="395288" y="6381750"/>
            <a:ext cx="7921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200" b="1" dirty="0"/>
              <a:t>P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4555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B69B-C9DC-4BE4-A308-DD9FBA7B0C4A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8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BA2540B4-06D7-42DE-B4C1-3CDC5618A5E6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04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9" r:id="rId13"/>
    <p:sldLayoutId id="2147483814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2.1.pdf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2.2.pdf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hyperlink" Target="&#20363;&#38988;2.3.pdf" TargetMode="External"/><Relationship Id="rId4" Type="http://schemas.openxmlformats.org/officeDocument/2006/relationships/image" Target="../media/image4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&#20363;&#38988;2.4.pdf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2.5.pdf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2.6.pdf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2.7.pdf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733178-1004-432B-BA4F-5A9453C6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7714A0-B966-459E-9CA0-4B36FB1D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041B864-BE09-4D5C-A7DA-D29FA6E4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95058F3-8353-41B6-82E5-46CF73BD4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0" cy="4968552"/>
          </a:xfrm>
        </p:spPr>
        <p:txBody>
          <a:bodyPr/>
          <a:lstStyle/>
          <a:p>
            <a:r>
              <a:rPr lang="zh-TW" altLang="en-US" dirty="0"/>
              <a:t>向量可用幾何方式，以有向線段</a:t>
            </a:r>
            <a:r>
              <a:rPr lang="en-US" altLang="zh-TW" dirty="0"/>
              <a:t>(directed line segment)</a:t>
            </a:r>
            <a:r>
              <a:rPr lang="zh-TW" altLang="en-US" dirty="0"/>
              <a:t>來表示，其長度與向量大小成正比。向量的畫法是：相對於對參考線取適當角度，畫上箭號，箭頭可置於端點或中間，如圖 </a:t>
            </a:r>
            <a:r>
              <a:rPr lang="en-US" altLang="zh-TW" dirty="0"/>
              <a:t>2.2 </a:t>
            </a:r>
            <a:r>
              <a:rPr lang="zh-TW" altLang="en-US" dirty="0"/>
              <a:t>所示。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3BB641-788F-4383-90FF-6EC1A158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31815A-2285-4C60-A134-44C47DB2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7D1F1D6-4690-424E-845A-6D78E0060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5773" y="1484784"/>
            <a:ext cx="3559969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F35F2-B895-4F3C-9C73-4C8F1649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064578-F7B4-46CC-AE24-44586564E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258816" cy="4968552"/>
          </a:xfrm>
        </p:spPr>
        <p:txBody>
          <a:bodyPr/>
          <a:lstStyle/>
          <a:p>
            <a:r>
              <a:rPr lang="zh-TW" altLang="en-US" dirty="0">
                <a:solidFill>
                  <a:srgbClr val="00B0F0"/>
                </a:solidFill>
              </a:rPr>
              <a:t>二維中的向量，需以兩個數字表示，如大小和角度。</a:t>
            </a:r>
            <a:r>
              <a:rPr lang="zh-TW" altLang="en-US" dirty="0"/>
              <a:t>表示三維中的向量則需三個數字，如大小和兩個角度。</a:t>
            </a:r>
          </a:p>
          <a:p>
            <a:r>
              <a:rPr lang="zh-TW" altLang="en-US" dirty="0"/>
              <a:t>向量 </a:t>
            </a:r>
            <a:r>
              <a:rPr lang="en-US" altLang="zh-TW" b="1" dirty="0"/>
              <a:t>A = B </a:t>
            </a:r>
            <a:r>
              <a:rPr lang="zh-TW" altLang="en-US" dirty="0"/>
              <a:t>意謂兩向量的大小和方向都相同，亦即：</a:t>
            </a:r>
            <a:r>
              <a:rPr lang="en-US" altLang="zh-TW" i="1" dirty="0"/>
              <a:t>A</a:t>
            </a:r>
            <a:r>
              <a:rPr lang="en-US" altLang="zh-TW" dirty="0"/>
              <a:t> = </a:t>
            </a:r>
            <a:r>
              <a:rPr lang="en-US" altLang="zh-TW" i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且 </a:t>
            </a:r>
            <a:r>
              <a:rPr lang="el-GR" altLang="zh-TW" i="1" dirty="0"/>
              <a:t>θ</a:t>
            </a:r>
            <a:r>
              <a:rPr lang="en-US" altLang="zh-TW" i="1" baseline="-25000" dirty="0"/>
              <a:t>A</a:t>
            </a:r>
            <a:r>
              <a:rPr lang="en-US" altLang="zh-TW" dirty="0"/>
              <a:t> =</a:t>
            </a:r>
            <a:r>
              <a:rPr lang="en-US" altLang="zh-TW" i="1" dirty="0" err="1"/>
              <a:t>θ</a:t>
            </a:r>
            <a:r>
              <a:rPr lang="en-US" altLang="zh-TW" i="1" baseline="-25000" dirty="0" err="1"/>
              <a:t>B</a:t>
            </a:r>
            <a:r>
              <a:rPr lang="zh-TW" altLang="en-US" dirty="0"/>
              <a:t>，如圖 </a:t>
            </a:r>
            <a:r>
              <a:rPr lang="en-US" altLang="zh-TW" dirty="0"/>
              <a:t>2.3 </a:t>
            </a:r>
            <a:r>
              <a:rPr lang="zh-TW" altLang="en-US" dirty="0"/>
              <a:t>所示。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A7D9F4-5192-45CA-A60C-72F48AC3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69333-EC80-45D2-83CC-A01DB635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EC62BB08-5A29-4ABD-92BA-604631B7A4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698545"/>
            <a:ext cx="3250406" cy="34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6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A41BD963-5012-4D46-A90C-F9E10B4E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71F6D-928A-42A9-92B4-A57F5C27A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18856" cy="4968552"/>
          </a:xfrm>
        </p:spPr>
        <p:txBody>
          <a:bodyPr>
            <a:normAutofit/>
          </a:bodyPr>
          <a:lstStyle/>
          <a:p>
            <a:r>
              <a:rPr lang="zh-TW" altLang="en-US" dirty="0"/>
              <a:t>方程式兩邊的所有項目，必須同為純量或向量。例如：方程式 </a:t>
            </a:r>
            <a:r>
              <a:rPr lang="en-US" altLang="zh-TW" dirty="0"/>
              <a:t>A = </a:t>
            </a:r>
            <a:r>
              <a:rPr lang="en-US" altLang="zh-TW" b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以及 </a:t>
            </a:r>
            <a:r>
              <a:rPr lang="en-US" altLang="zh-TW" dirty="0"/>
              <a:t>A + </a:t>
            </a:r>
            <a:r>
              <a:rPr lang="en-US" altLang="zh-TW" b="1" dirty="0"/>
              <a:t>B </a:t>
            </a:r>
            <a:r>
              <a:rPr lang="zh-TW" altLang="en-US" dirty="0"/>
              <a:t>的和都是無意義的。</a:t>
            </a:r>
            <a:endParaRPr lang="en-US" altLang="zh-TW" dirty="0"/>
          </a:p>
          <a:p>
            <a:r>
              <a:rPr lang="zh-TW" altLang="en-US" dirty="0"/>
              <a:t>向量可乘上單純的數字或純量。向量乘上純數字，只是使向量的大小改變，如圖 </a:t>
            </a:r>
            <a:r>
              <a:rPr lang="en-US" altLang="zh-TW" dirty="0"/>
              <a:t>2.4 </a:t>
            </a:r>
            <a:r>
              <a:rPr lang="zh-TW" altLang="en-US" dirty="0"/>
              <a:t>所示。如果乘上負數，方向就會逆轉。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CC3574F-0348-4934-81B6-9C5B69BBD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6056" y="2234088"/>
            <a:ext cx="3281363" cy="2389823"/>
          </a:xfr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D376C-8D64-4ED6-B50D-3AFEAA78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A6BCC8-89BD-40F0-97A4-5960BFC6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6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5A11A3-C9DC-4F3D-9929-A957E90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CC54857-67E1-4A91-BE31-643E9AF7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如果向量乘上純量，新向量會成為不同的物理量。</a:t>
            </a:r>
          </a:p>
          <a:p>
            <a:r>
              <a:rPr lang="zh-TW" altLang="en-US" dirty="0"/>
              <a:t>例如：速度為向量，若乘上純量的時間，就成為位移。若速度乘上純量的質量，成為另一個向量，稱為</a:t>
            </a:r>
            <a:r>
              <a:rPr lang="zh-TW" altLang="en-US" b="1" dirty="0">
                <a:solidFill>
                  <a:srgbClr val="C00000"/>
                </a:solidFill>
              </a:rPr>
              <a:t>線動量</a:t>
            </a:r>
            <a:r>
              <a:rPr lang="en-US" altLang="zh-TW" dirty="0"/>
              <a:t>(linear momentum) 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EF28E3-8C45-46BB-918A-F0DCB7AB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2C9553-8FBA-4B64-B33F-C423C1A3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07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CB2B033-7421-4FB9-8AB5-25AD5C54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</a:t>
            </a:r>
            <a:r>
              <a:rPr lang="zh-TW" altLang="en-US" dirty="0"/>
              <a:t>向量的加法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5CE9AD0-53EF-43D4-BA1B-9E63873CC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330824" cy="4968552"/>
          </a:xfrm>
        </p:spPr>
        <p:txBody>
          <a:bodyPr/>
          <a:lstStyle/>
          <a:p>
            <a:r>
              <a:rPr lang="zh-TW" altLang="en-US" dirty="0"/>
              <a:t>在圖 </a:t>
            </a:r>
            <a:r>
              <a:rPr lang="en-US" altLang="zh-TW" dirty="0"/>
              <a:t>2.5 </a:t>
            </a:r>
            <a:r>
              <a:rPr lang="zh-TW" altLang="en-US" dirty="0"/>
              <a:t>中，我們標示第一段位移為 </a:t>
            </a:r>
            <a:r>
              <a:rPr lang="en-US" altLang="zh-TW" b="1" dirty="0"/>
              <a:t>A</a:t>
            </a:r>
            <a:r>
              <a:rPr lang="zh-TW" altLang="en-US" dirty="0"/>
              <a:t>，第二段位移為 </a:t>
            </a:r>
            <a:r>
              <a:rPr lang="en-US" altLang="zh-TW" b="1" dirty="0"/>
              <a:t>B</a:t>
            </a:r>
            <a:r>
              <a:rPr lang="zh-TW" altLang="en-US" dirty="0"/>
              <a:t>，這兩段位移的淨效應相當於從 </a:t>
            </a:r>
            <a:r>
              <a:rPr lang="en-US" altLang="zh-TW" i="1" dirty="0"/>
              <a:t>O </a:t>
            </a:r>
            <a:r>
              <a:rPr lang="zh-TW" altLang="en-US" dirty="0"/>
              <a:t>到</a:t>
            </a:r>
            <a:r>
              <a:rPr lang="zh-TW" altLang="en-US" i="1" dirty="0"/>
              <a:t> </a:t>
            </a:r>
            <a:r>
              <a:rPr lang="en-US" altLang="zh-TW" i="1" dirty="0"/>
              <a:t>P </a:t>
            </a:r>
            <a:r>
              <a:rPr lang="zh-TW" altLang="en-US" dirty="0"/>
              <a:t>的單一位移動 </a:t>
            </a:r>
            <a:r>
              <a:rPr lang="en-US" altLang="zh-TW" b="1" dirty="0"/>
              <a:t>C</a:t>
            </a:r>
            <a:r>
              <a:rPr lang="zh-TW" altLang="en-US" dirty="0"/>
              <a:t>，稱為向量 </a:t>
            </a:r>
            <a:r>
              <a:rPr lang="en-US" altLang="zh-TW" b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b="1" dirty="0">
                <a:solidFill>
                  <a:srgbClr val="C00000"/>
                </a:solidFill>
              </a:rPr>
              <a:t>向量和</a:t>
            </a:r>
            <a:r>
              <a:rPr lang="en-US" altLang="zh-TW" dirty="0"/>
              <a:t>(vector sum)</a:t>
            </a:r>
            <a:r>
              <a:rPr lang="zh-TW" altLang="en-US" dirty="0"/>
              <a:t>。以方程式表示如下：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984D01FD-4761-40AE-B45B-3E2253B2B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6056" y="1772816"/>
            <a:ext cx="3479483" cy="2903696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43F7BD-6D4D-4CAF-9912-ABAB76F0C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5D28FC-6768-44B8-A5DB-F7E4F6F9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F8900B-5724-47C6-933C-BB9CC1F7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83" y="5136233"/>
            <a:ext cx="1486853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2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4785F-A0D3-4B69-9F6F-FB05EEB1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</a:t>
            </a:r>
            <a:r>
              <a:rPr lang="zh-TW" altLang="en-US" dirty="0"/>
              <a:t>向量的加法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B03B25-C3CF-45A4-BE64-DCB2DCCF9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一般而言，兩向量之和的大小不等於其大小之和。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向量的相加是可交換的</a:t>
            </a:r>
            <a:r>
              <a:rPr lang="en-US" altLang="zh-TW" dirty="0"/>
              <a:t>(commutative)</a:t>
            </a:r>
            <a:r>
              <a:rPr lang="zh-TW" altLang="en-US" dirty="0"/>
              <a:t>：</a:t>
            </a:r>
          </a:p>
          <a:p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F9FE494-1971-4D53-B81F-5B421C780F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8354" y="1341438"/>
            <a:ext cx="3278292" cy="4967287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22D32D-9A9A-4D80-B655-1F0ADE7B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DD3D42-B868-496F-9570-672A79C9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179F510-9058-41B8-A3BA-87E950C1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87203"/>
            <a:ext cx="2160270" cy="3800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E415AFC-2964-4935-A683-35C70864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135" y="4933651"/>
            <a:ext cx="1986915" cy="2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65F7917-95DF-4C09-BE4C-B4A97EF2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</a:t>
            </a:r>
            <a:r>
              <a:rPr lang="zh-TW" altLang="en-US" dirty="0"/>
              <a:t>向量的加法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C5F0EB9-B7D3-47B6-8B24-FA89CC84D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向量的相加也是可結合的</a:t>
            </a:r>
            <a:r>
              <a:rPr lang="en-US" altLang="zh-TW" dirty="0"/>
              <a:t>(associative)</a:t>
            </a:r>
            <a:r>
              <a:rPr lang="zh-TW" altLang="en-US" dirty="0"/>
              <a:t>：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A2CA79-6874-42A2-9A6D-97212443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5E7BA5-B9CD-42D6-9248-F0B844C9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32155DF-3AA6-43E6-8139-7BDAD6AC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82" y="1952342"/>
            <a:ext cx="3480435" cy="4067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49620A-BC0F-4127-8FBE-ED39D451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63" y="2670431"/>
            <a:ext cx="6327458" cy="36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2D1450EE-FD35-474C-B905-DB0F3A12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</a:t>
            </a:r>
            <a:r>
              <a:rPr lang="zh-TW" altLang="en-US" dirty="0"/>
              <a:t>向量的加法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A154847-86DF-43ED-A1F3-07FF81A3D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向量的減法</a:t>
            </a:r>
          </a:p>
          <a:p>
            <a:r>
              <a:rPr lang="zh-TW" altLang="en-US" dirty="0"/>
              <a:t>有時需求兩向量的差。把 </a:t>
            </a:r>
            <a:r>
              <a:rPr lang="en-US" altLang="zh-TW" b="1" dirty="0"/>
              <a:t>A − B </a:t>
            </a:r>
            <a:r>
              <a:rPr lang="zh-TW" altLang="en-US" dirty="0"/>
              <a:t>的差視為加法的特例，亦即：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另一種方法是依據以下的關係式：</a:t>
            </a:r>
          </a:p>
          <a:p>
            <a:endParaRPr lang="zh-TW" altLang="en-US" dirty="0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545A5283-8F2C-4932-AEE7-F0E66EBDA3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1" y="1991686"/>
            <a:ext cx="3900488" cy="354139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2058C6B-41B6-40C3-9B16-898222B7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4FA47D-B4E0-44CC-8332-D550EF55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BBC26A-A596-4884-A581-C7A321A8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2420303" cy="4400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DA5130-1A96-4A1D-878A-373A7CDD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7" y="5077177"/>
            <a:ext cx="2246948" cy="4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0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55E01-70B0-46EB-8D1D-DB271493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48E35B1-4586-40D5-B727-DED82872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834880" cy="5015582"/>
          </a:xfrm>
        </p:spPr>
        <p:txBody>
          <a:bodyPr/>
          <a:lstStyle/>
          <a:p>
            <a:r>
              <a:rPr lang="zh-TW" altLang="en-US" dirty="0">
                <a:solidFill>
                  <a:srgbClr val="00B0F0"/>
                </a:solidFill>
              </a:rPr>
              <a:t>圖 </a:t>
            </a:r>
            <a:r>
              <a:rPr lang="en-US" altLang="zh-TW" dirty="0">
                <a:solidFill>
                  <a:srgbClr val="00B0F0"/>
                </a:solidFill>
              </a:rPr>
              <a:t>2.9 </a:t>
            </a:r>
            <a:r>
              <a:rPr lang="zh-TW" altLang="en-US" dirty="0">
                <a:solidFill>
                  <a:srgbClr val="00B0F0"/>
                </a:solidFill>
              </a:rPr>
              <a:t>顯示位於 </a:t>
            </a:r>
            <a:r>
              <a:rPr lang="en-US" altLang="zh-TW" i="1" dirty="0" err="1">
                <a:solidFill>
                  <a:srgbClr val="00B0F0"/>
                </a:solidFill>
              </a:rPr>
              <a:t>xy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平面上的一個二維向量 </a:t>
            </a:r>
            <a:r>
              <a:rPr lang="en-US" altLang="zh-TW" b="1" dirty="0">
                <a:solidFill>
                  <a:srgbClr val="00B0F0"/>
                </a:solidFill>
              </a:rPr>
              <a:t>A</a:t>
            </a:r>
            <a:r>
              <a:rPr lang="zh-TW" altLang="en-US" dirty="0">
                <a:solidFill>
                  <a:srgbClr val="00B0F0"/>
                </a:solidFill>
              </a:rPr>
              <a:t>。自其兩端分別畫直線垂直於 </a:t>
            </a:r>
            <a:r>
              <a:rPr lang="en-US" altLang="zh-TW" i="1" dirty="0">
                <a:solidFill>
                  <a:srgbClr val="00B0F0"/>
                </a:solidFill>
              </a:rPr>
              <a:t>x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軸與 </a:t>
            </a:r>
            <a:r>
              <a:rPr lang="en-US" altLang="zh-TW" i="1" dirty="0">
                <a:solidFill>
                  <a:srgbClr val="00B0F0"/>
                </a:solidFill>
              </a:rPr>
              <a:t>y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軸，在 </a:t>
            </a:r>
            <a:r>
              <a:rPr lang="en-US" altLang="zh-TW" i="1" dirty="0">
                <a:solidFill>
                  <a:srgbClr val="00B0F0"/>
                </a:solidFill>
              </a:rPr>
              <a:t>x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軸與 </a:t>
            </a:r>
            <a:r>
              <a:rPr lang="en-US" altLang="zh-TW" i="1" dirty="0">
                <a:solidFill>
                  <a:srgbClr val="00B0F0"/>
                </a:solidFill>
              </a:rPr>
              <a:t>y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軸上的投影 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en-US" altLang="zh-TW" i="1" baseline="-25000" dirty="0">
                <a:solidFill>
                  <a:srgbClr val="00B0F0"/>
                </a:solidFill>
              </a:rPr>
              <a:t>x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與 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en-US" altLang="zh-TW" i="1" baseline="-25000" dirty="0">
                <a:solidFill>
                  <a:srgbClr val="00B0F0"/>
                </a:solidFill>
              </a:rPr>
              <a:t>y</a:t>
            </a:r>
            <a:r>
              <a:rPr lang="zh-TW" altLang="en-US" dirty="0">
                <a:solidFill>
                  <a:srgbClr val="00B0F0"/>
                </a:solidFill>
              </a:rPr>
              <a:t>，就稱為 </a:t>
            </a:r>
            <a:r>
              <a:rPr lang="en-US" altLang="zh-TW" dirty="0">
                <a:solidFill>
                  <a:srgbClr val="00B0F0"/>
                </a:solidFill>
              </a:rPr>
              <a:t>A </a:t>
            </a:r>
            <a:r>
              <a:rPr lang="zh-TW" altLang="en-US" dirty="0">
                <a:solidFill>
                  <a:srgbClr val="00B0F0"/>
                </a:solidFill>
              </a:rPr>
              <a:t>的</a:t>
            </a:r>
            <a:r>
              <a:rPr lang="zh-TW" altLang="en-US" b="1" dirty="0">
                <a:solidFill>
                  <a:srgbClr val="C00000"/>
                </a:solidFill>
              </a:rPr>
              <a:t>直角分量</a:t>
            </a:r>
            <a:r>
              <a:rPr lang="en-US" altLang="zh-TW" dirty="0">
                <a:solidFill>
                  <a:srgbClr val="00B0F0"/>
                </a:solidFill>
              </a:rPr>
              <a:t>(components)</a:t>
            </a:r>
            <a:r>
              <a:rPr lang="zh-TW" altLang="en-US" dirty="0">
                <a:solidFill>
                  <a:srgbClr val="00B0F0"/>
                </a:solidFill>
              </a:rPr>
              <a:t>。除了使用大小及方向</a:t>
            </a:r>
            <a:r>
              <a:rPr lang="en-US" altLang="zh-TW" dirty="0">
                <a:solidFill>
                  <a:srgbClr val="00B0F0"/>
                </a:solidFill>
              </a:rPr>
              <a:t>(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en-US" altLang="zh-TW" dirty="0">
                <a:solidFill>
                  <a:srgbClr val="00B0F0"/>
                </a:solidFill>
              </a:rPr>
              <a:t>, </a:t>
            </a:r>
            <a:r>
              <a:rPr lang="el-GR" altLang="zh-TW" i="1" dirty="0">
                <a:solidFill>
                  <a:srgbClr val="00B0F0"/>
                </a:solidFill>
              </a:rPr>
              <a:t>θ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  <a:r>
              <a:rPr lang="zh-TW" altLang="en-US" dirty="0">
                <a:solidFill>
                  <a:srgbClr val="00B0F0"/>
                </a:solidFill>
              </a:rPr>
              <a:t>來標示向量外，也可使用其分量 </a:t>
            </a:r>
            <a:r>
              <a:rPr lang="en-US" altLang="zh-TW" dirty="0">
                <a:solidFill>
                  <a:srgbClr val="00B0F0"/>
                </a:solidFill>
              </a:rPr>
              <a:t>(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en-US" altLang="zh-TW" i="1" baseline="-25000" dirty="0">
                <a:solidFill>
                  <a:srgbClr val="00B0F0"/>
                </a:solidFill>
              </a:rPr>
              <a:t>x</a:t>
            </a:r>
            <a:r>
              <a:rPr lang="en-US" altLang="zh-TW" dirty="0">
                <a:solidFill>
                  <a:srgbClr val="00B0F0"/>
                </a:solidFill>
              </a:rPr>
              <a:t> , 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en-US" altLang="zh-TW" i="1" baseline="-25000" dirty="0">
                <a:solidFill>
                  <a:srgbClr val="00B0F0"/>
                </a:solidFill>
              </a:rPr>
              <a:t>y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  <a:r>
              <a:rPr lang="zh-TW" altLang="en-US" dirty="0">
                <a:solidFill>
                  <a:srgbClr val="00B0F0"/>
                </a:solidFill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9E03B0-E8AB-4AB0-BCC3-D51247BF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FFF3DD-89E2-4BD9-B3F1-30E53ED5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B92B4E8-CC38-4455-9653-BA587072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417570" cy="35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5F6F2-AF28-4095-A846-11106D76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4A00A9-73FD-481B-B6C8-70542EE3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 </a:t>
            </a:r>
            <a:r>
              <a:rPr lang="es-ES" altLang="zh-TW" dirty="0"/>
              <a:t>cos </a:t>
            </a:r>
            <a:r>
              <a:rPr lang="es-ES" altLang="zh-TW" i="1" dirty="0"/>
              <a:t>θ</a:t>
            </a:r>
            <a:r>
              <a:rPr lang="es-ES" altLang="zh-TW" dirty="0"/>
              <a:t> = </a:t>
            </a:r>
            <a:r>
              <a:rPr lang="es-ES" altLang="zh-TW" i="1" dirty="0"/>
              <a:t>A</a:t>
            </a:r>
            <a:r>
              <a:rPr lang="es-ES" altLang="zh-TW" i="1" baseline="-25000" dirty="0"/>
              <a:t>x</a:t>
            </a:r>
            <a:r>
              <a:rPr lang="es-ES" altLang="zh-TW" dirty="0"/>
              <a:t> /</a:t>
            </a:r>
            <a:r>
              <a:rPr lang="es-ES" altLang="zh-TW" i="1" dirty="0"/>
              <a:t>A</a:t>
            </a:r>
            <a:r>
              <a:rPr lang="es-ES" altLang="zh-TW" dirty="0"/>
              <a:t> </a:t>
            </a:r>
            <a:r>
              <a:rPr lang="zh-TW" altLang="es-ES" dirty="0"/>
              <a:t>而 </a:t>
            </a:r>
            <a:r>
              <a:rPr lang="es-ES" altLang="zh-TW" dirty="0"/>
              <a:t>sin </a:t>
            </a:r>
            <a:r>
              <a:rPr lang="es-ES" altLang="zh-TW" i="1" dirty="0"/>
              <a:t>θ</a:t>
            </a:r>
            <a:r>
              <a:rPr lang="es-ES" altLang="zh-TW" dirty="0"/>
              <a:t> = </a:t>
            </a:r>
            <a:r>
              <a:rPr lang="es-ES" altLang="zh-TW" i="1" dirty="0"/>
              <a:t>A</a:t>
            </a:r>
            <a:r>
              <a:rPr lang="es-ES" altLang="zh-TW" i="1" baseline="-25000" dirty="0"/>
              <a:t>y</a:t>
            </a:r>
            <a:r>
              <a:rPr lang="es-ES" altLang="zh-TW" dirty="0"/>
              <a:t> /</a:t>
            </a:r>
            <a:r>
              <a:rPr lang="es-ES" altLang="zh-TW" i="1" dirty="0"/>
              <a:t>A</a:t>
            </a:r>
            <a:r>
              <a:rPr lang="zh-TW" altLang="es-ES" dirty="0"/>
              <a:t>，</a:t>
            </a:r>
            <a:r>
              <a:rPr lang="zh-TW" altLang="en-US" dirty="0"/>
              <a:t>由此得知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反之也可用分量來表示向量的大小及方向：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04046E0-FF2A-408C-A994-FB640398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853527-8CC3-429F-B4E3-A267C009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C2CABF-DE5E-4910-9463-0E84AE97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060848"/>
            <a:ext cx="5580698" cy="11801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1F7F89-2C5F-46E5-B8B4-0EDA7464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40" y="4365104"/>
            <a:ext cx="5694045" cy="1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sz="3600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zh-TW" altLang="en-US" dirty="0"/>
              <a:t>譯者：蔡政男、林燈河、陳國昭、</a:t>
            </a:r>
            <a:br>
              <a:rPr lang="en-US" altLang="zh-TW" dirty="0"/>
            </a:br>
            <a:r>
              <a:rPr lang="zh-TW" altLang="en-US" dirty="0"/>
              <a:t>　　　朱達勇、谷天心、徐植蔚、</a:t>
            </a:r>
            <a:br>
              <a:rPr lang="en-US" altLang="zh-TW" dirty="0"/>
            </a:br>
            <a:r>
              <a:rPr lang="zh-TW" altLang="en-US" dirty="0"/>
              <a:t>　　　鄭宜男</a:t>
            </a:r>
          </a:p>
        </p:txBody>
      </p:sp>
      <p:pic>
        <p:nvPicPr>
          <p:cNvPr id="8196" name="圖片 7" descr="透明底LOGO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63" y="645318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文字方塊 4"/>
          <p:cNvSpPr txBox="1">
            <a:spLocks noChangeArrowheads="1"/>
          </p:cNvSpPr>
          <p:nvPr/>
        </p:nvSpPr>
        <p:spPr bwMode="auto">
          <a:xfrm>
            <a:off x="7813675" y="6418263"/>
            <a:ext cx="1727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zh-TW" altLang="en-US" sz="1500" b="1">
                <a:latin typeface="微軟正黑體" pitchFamily="34" charset="-120"/>
                <a:ea typeface="微軟正黑體" pitchFamily="34" charset="-120"/>
              </a:rPr>
              <a:t>歐亞書局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B44EACB-47F7-46E9-820A-30930053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582CAB0-950A-489F-AB4C-C61C619192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348880"/>
            <a:ext cx="4038600" cy="2675493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3147725-D28E-4A20-9863-448608D13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571947"/>
            <a:ext cx="4038600" cy="250626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0344D3-6AAE-4A1C-AB49-13E2DA51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A4BEEF-0487-4DF8-A2D5-441F1A22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50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312B1147-AAC1-47E3-B646-94625472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3D446D-2B2E-4DE4-BB74-F3B1C573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有兩種方式可用來決定分量的正負號。一種是：利用方程式 </a:t>
            </a:r>
            <a:r>
              <a:rPr lang="en-US" altLang="zh-TW" dirty="0"/>
              <a:t>2.1 </a:t>
            </a:r>
            <a:r>
              <a:rPr lang="zh-TW" altLang="en-US" dirty="0"/>
              <a:t>來判斷，假定式中的 </a:t>
            </a:r>
            <a:r>
              <a:rPr lang="en-US" altLang="zh-TW" i="1" dirty="0"/>
              <a:t>θ</a:t>
            </a:r>
            <a:r>
              <a:rPr lang="en-US" altLang="zh-TW" dirty="0"/>
              <a:t> </a:t>
            </a:r>
            <a:r>
              <a:rPr lang="zh-TW" altLang="en-US" dirty="0"/>
              <a:t>是由 </a:t>
            </a:r>
            <a:r>
              <a:rPr lang="en-US" altLang="zh-TW" dirty="0"/>
              <a:t>+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軸朝 </a:t>
            </a:r>
            <a:r>
              <a:rPr lang="en-US" altLang="zh-TW" dirty="0"/>
              <a:t>+</a:t>
            </a:r>
            <a:r>
              <a:rPr lang="en-US" altLang="zh-TW" i="1" dirty="0"/>
              <a:t>y</a:t>
            </a:r>
            <a:r>
              <a:rPr lang="en-US" altLang="zh-TW" dirty="0"/>
              <a:t> </a:t>
            </a:r>
            <a:r>
              <a:rPr lang="zh-TW" altLang="en-US" dirty="0"/>
              <a:t>軸量度而得的</a:t>
            </a:r>
            <a:r>
              <a:rPr lang="en-US" altLang="zh-TW" dirty="0"/>
              <a:t>(</a:t>
            </a:r>
            <a:r>
              <a:rPr lang="zh-TW" altLang="en-US" dirty="0"/>
              <a:t>如圖 </a:t>
            </a:r>
            <a:r>
              <a:rPr lang="en-US" altLang="zh-TW" dirty="0"/>
              <a:t>2.9</a:t>
            </a:r>
            <a:r>
              <a:rPr lang="zh-TW" altLang="en-US" dirty="0"/>
              <a:t>，逆時鐘方向</a:t>
            </a:r>
            <a:r>
              <a:rPr lang="en-US" altLang="zh-TW" dirty="0"/>
              <a:t>)</a:t>
            </a:r>
            <a:r>
              <a:rPr lang="zh-TW" altLang="en-US" dirty="0"/>
              <a:t>。另一種是：我們可能已注意到，如果分量指向正軸方向則為正，指向相反方向則為負。</a:t>
            </a:r>
            <a:endParaRPr lang="en-US" altLang="zh-TW" dirty="0"/>
          </a:p>
          <a:p>
            <a:r>
              <a:rPr lang="zh-TW" altLang="en-US" dirty="0"/>
              <a:t>兩種方式都顯示於圖</a:t>
            </a:r>
            <a:r>
              <a:rPr lang="en-US" altLang="zh-TW" dirty="0"/>
              <a:t>2.12</a:t>
            </a:r>
            <a:r>
              <a:rPr lang="zh-TW" altLang="en-US" dirty="0"/>
              <a:t>中。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4BF330-3A27-4A70-AD5E-A9E1EC17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07CF3C-8FCE-41D4-BDBE-E7DC4FCAF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39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38FE5-8B88-497C-9470-967EA86A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4371F2-D1AB-494E-93D2-762470A11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6727"/>
            <a:ext cx="8229600" cy="466433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39DACB-5D43-48AE-9979-3CA4738B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63243B-E6ED-41B1-8137-5986EDC1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3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02B48-063C-47B6-9E9F-A91D9944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2444E-8059-4A28-B013-90AE069E0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由圖 </a:t>
            </a:r>
            <a:r>
              <a:rPr lang="en-US" altLang="zh-TW" dirty="0"/>
              <a:t>2.13 </a:t>
            </a:r>
            <a:r>
              <a:rPr lang="zh-TW" altLang="en-US" dirty="0"/>
              <a:t>很容易看出，如何由 </a:t>
            </a:r>
            <a:r>
              <a:rPr lang="en-US" altLang="zh-TW" b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的分量求其和 </a:t>
            </a:r>
            <a:r>
              <a:rPr lang="en-US" altLang="zh-TW" b="1" dirty="0"/>
              <a:t>R</a:t>
            </a:r>
            <a:r>
              <a:rPr lang="en-US" altLang="zh-TW" dirty="0"/>
              <a:t> = </a:t>
            </a:r>
            <a:r>
              <a:rPr lang="en-US" altLang="zh-TW" b="1" dirty="0"/>
              <a:t>A</a:t>
            </a:r>
            <a:r>
              <a:rPr lang="en-US" altLang="zh-TW" dirty="0"/>
              <a:t> + </a:t>
            </a:r>
            <a:r>
              <a:rPr lang="en-US" altLang="zh-TW" b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的分量。向量方程式：</a:t>
            </a:r>
            <a:endParaRPr lang="en-US" altLang="zh-TW" dirty="0"/>
          </a:p>
          <a:p>
            <a:endParaRPr lang="en-US" altLang="zh-TW" b="1" dirty="0"/>
          </a:p>
          <a:p>
            <a:pPr>
              <a:buFont typeface="Wingdings 3" pitchFamily="18" charset="2"/>
              <a:buNone/>
            </a:pPr>
            <a:r>
              <a:rPr lang="zh-TW" altLang="en-US" dirty="0"/>
              <a:t>    意謂著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D19E20-D775-4C78-9756-444EE2D2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57AD2-CE83-4914-A9FD-1BA33780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7039BB-D179-4C4A-9CEF-7A426D5E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498718"/>
            <a:ext cx="1533525" cy="4267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859FB2-0E9D-4D23-A5A8-F7CD3718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610136"/>
            <a:ext cx="5567363" cy="5200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04458D-F99B-4E91-8692-5B5EE7276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307679"/>
            <a:ext cx="5500688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2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E90FE-28B3-49E8-95A9-B8EBC5D0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338B79-E0C3-472A-B477-06EC2D36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693" y="1516089"/>
            <a:ext cx="4060507" cy="447389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3DD681-4B6E-433F-84ED-913BC40E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B81BE4-C43A-4C1D-B5F0-AC549552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517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400EF-4935-435A-8B41-7D7E9B1E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30324F-918F-4951-8115-1D4A92CB1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zh-TW" altLang="en-US" dirty="0"/>
              <a:t>幾何上的向量和可以用較簡易的分量代數和取代。有需要時，</a:t>
            </a:r>
            <a:r>
              <a:rPr lang="en-US" altLang="zh-TW" b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的大小和方向可由方程式 </a:t>
            </a:r>
            <a:r>
              <a:rPr lang="en-US" altLang="zh-TW" dirty="0"/>
              <a:t>2.2 </a:t>
            </a:r>
            <a:r>
              <a:rPr lang="zh-TW" altLang="en-US" dirty="0"/>
              <a:t>與 </a:t>
            </a:r>
            <a:r>
              <a:rPr lang="en-US" altLang="zh-TW" dirty="0"/>
              <a:t>2.3 </a:t>
            </a:r>
            <a:r>
              <a:rPr lang="zh-TW" altLang="en-US" dirty="0"/>
              <a:t>求得：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由方程式 </a:t>
            </a:r>
            <a:r>
              <a:rPr lang="en-US" altLang="zh-TW" dirty="0"/>
              <a:t>2.6 </a:t>
            </a:r>
            <a:r>
              <a:rPr lang="zh-TW" altLang="en-US" dirty="0"/>
              <a:t>可求得相對於 </a:t>
            </a:r>
            <a:r>
              <a:rPr lang="en-US" altLang="zh-TW" dirty="0"/>
              <a:t>+</a:t>
            </a:r>
            <a:r>
              <a:rPr lang="en-US" altLang="zh-TW" i="1" dirty="0"/>
              <a:t>x </a:t>
            </a:r>
            <a:r>
              <a:rPr lang="zh-TW" altLang="en-US" dirty="0"/>
              <a:t>軸的角度。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108613-AA05-431D-967C-4B87E9C1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E2A054-0D3B-4E90-9FE2-9E80FF24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F20AB7-E9BA-47DA-A6E2-7942132A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6174105" cy="17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A18B9E6-2E98-4EA4-B720-4468BDF6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971E549-D6A7-44A8-B1DE-284A85BDA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一人朝</a:t>
            </a:r>
            <a:r>
              <a:rPr lang="en-US" altLang="zh-TW" dirty="0"/>
              <a:t>37° </a:t>
            </a:r>
            <a:r>
              <a:rPr lang="zh-TW" altLang="en-US" dirty="0"/>
              <a:t>東偏北方向走</a:t>
            </a:r>
            <a:r>
              <a:rPr lang="en-US" altLang="zh-TW" dirty="0"/>
              <a:t>5 </a:t>
            </a:r>
            <a:r>
              <a:rPr lang="zh-TW" altLang="en-US" dirty="0"/>
              <a:t>公尺，再朝</a:t>
            </a:r>
            <a:r>
              <a:rPr lang="en-US" altLang="zh-TW" dirty="0"/>
              <a:t>60° </a:t>
            </a:r>
            <a:r>
              <a:rPr lang="zh-TW" altLang="en-US" dirty="0"/>
              <a:t>北偏西走</a:t>
            </a:r>
            <a:r>
              <a:rPr lang="en-US" altLang="zh-TW" dirty="0"/>
              <a:t>10 </a:t>
            </a:r>
            <a:r>
              <a:rPr lang="zh-TW" altLang="en-US" dirty="0"/>
              <a:t>公尺，他的淨位移大小及方向為何？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EEDFEF-160C-4BD5-9590-3F01A963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F1CDC6-92F1-4035-84AB-78F8D406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0964BD37-8CCD-447C-B7CE-ADE6E653CCBF}"/>
              </a:ext>
            </a:extLst>
          </p:cNvPr>
          <p:cNvSpPr/>
          <p:nvPr/>
        </p:nvSpPr>
        <p:spPr>
          <a:xfrm>
            <a:off x="827584" y="357301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183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0AC8DD-8B76-487C-8144-5DF661DA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630A16-20F9-4142-874C-53925C27E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已知向量</a:t>
            </a:r>
            <a:r>
              <a:rPr lang="en-US" altLang="zh-TW" dirty="0"/>
              <a:t>A </a:t>
            </a:r>
            <a:r>
              <a:rPr lang="zh-TW" altLang="en-US" dirty="0"/>
              <a:t>為</a:t>
            </a:r>
            <a:r>
              <a:rPr lang="en-US" altLang="zh-TW" dirty="0"/>
              <a:t>5 m </a:t>
            </a:r>
            <a:r>
              <a:rPr lang="zh-TW" altLang="en-US" dirty="0"/>
              <a:t>朝東偏北</a:t>
            </a:r>
            <a:r>
              <a:rPr lang="en-US" altLang="zh-TW" dirty="0"/>
              <a:t>37°</a:t>
            </a:r>
            <a:r>
              <a:rPr lang="zh-TW" altLang="en-US" dirty="0"/>
              <a:t>，向量</a:t>
            </a:r>
            <a:r>
              <a:rPr lang="en-US" altLang="zh-TW" b="1" dirty="0"/>
              <a:t>B </a:t>
            </a:r>
            <a:r>
              <a:rPr lang="zh-TW" altLang="en-US" dirty="0"/>
              <a:t>為</a:t>
            </a:r>
            <a:r>
              <a:rPr lang="en-US" altLang="zh-TW" dirty="0"/>
              <a:t>10 m </a:t>
            </a:r>
            <a:r>
              <a:rPr lang="zh-TW" altLang="en-US" dirty="0"/>
              <a:t>朝北偏西</a:t>
            </a:r>
            <a:r>
              <a:rPr lang="en-US" altLang="zh-TW" dirty="0"/>
              <a:t>53°</a:t>
            </a:r>
            <a:r>
              <a:rPr lang="zh-TW" altLang="en-US" dirty="0"/>
              <a:t>。利用分量求下列向量的大小和方向：</a:t>
            </a:r>
            <a:r>
              <a:rPr lang="en-US" altLang="zh-TW" dirty="0"/>
              <a:t>(a) </a:t>
            </a:r>
            <a:r>
              <a:rPr lang="pt-BR" altLang="zh-TW" b="1" dirty="0"/>
              <a:t>A</a:t>
            </a:r>
            <a:r>
              <a:rPr lang="pt-BR" altLang="zh-TW" dirty="0"/>
              <a:t> + </a:t>
            </a:r>
            <a:r>
              <a:rPr lang="pt-BR" altLang="zh-TW" b="1" dirty="0"/>
              <a:t>B 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pt-BR" altLang="zh-TW" b="1" dirty="0"/>
              <a:t>B</a:t>
            </a:r>
            <a:r>
              <a:rPr lang="pt-BR" altLang="zh-TW" dirty="0"/>
              <a:t> − </a:t>
            </a:r>
            <a:r>
              <a:rPr lang="pt-BR" altLang="zh-TW" b="1" dirty="0"/>
              <a:t>A 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96AD34-FB9D-4C35-9466-309B22C6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B0D299-DB3E-43E6-BDF2-DBB3A99E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69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9F8626F-203F-402D-A5DA-7CB24CAF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6ADFFE2-51D5-468C-B1C6-09411ADD0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單位向量</a:t>
            </a:r>
          </a:p>
          <a:p>
            <a:pPr>
              <a:lnSpc>
                <a:spcPts val="3600"/>
              </a:lnSpc>
            </a:pPr>
            <a:r>
              <a:rPr lang="zh-TW" altLang="en-US" dirty="0"/>
              <a:t>為了簡化向量的運算，宜在此引入 </a:t>
            </a:r>
            <a:r>
              <a:rPr lang="en-US" altLang="zh-TW" i="1" dirty="0"/>
              <a:t>x</a:t>
            </a:r>
            <a:r>
              <a:rPr lang="zh-TW" altLang="en-US" dirty="0"/>
              <a:t>、</a:t>
            </a:r>
            <a:r>
              <a:rPr lang="en-US" altLang="zh-TW" i="1" dirty="0"/>
              <a:t>y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i="1" dirty="0"/>
              <a:t>z</a:t>
            </a:r>
            <a:r>
              <a:rPr lang="en-US" altLang="zh-TW" dirty="0"/>
              <a:t> </a:t>
            </a:r>
            <a:r>
              <a:rPr lang="zh-TW" altLang="en-US" dirty="0"/>
              <a:t>軸上的單位向量 </a:t>
            </a:r>
            <a:r>
              <a:rPr lang="en-US" altLang="zh-TW" b="1" dirty="0" err="1"/>
              <a:t>i</a:t>
            </a:r>
            <a:r>
              <a:rPr lang="zh-TW" altLang="en-US" dirty="0"/>
              <a:t>、</a:t>
            </a:r>
            <a:r>
              <a:rPr lang="en-US" altLang="zh-TW" b="1" dirty="0"/>
              <a:t>j</a:t>
            </a:r>
            <a:r>
              <a:rPr lang="zh-TW" altLang="en-US" dirty="0"/>
              <a:t>、</a:t>
            </a:r>
            <a:r>
              <a:rPr lang="en-US" altLang="zh-TW" b="1" dirty="0"/>
              <a:t>k</a:t>
            </a:r>
            <a:r>
              <a:rPr lang="en-US" altLang="zh-TW" dirty="0"/>
              <a:t>(</a:t>
            </a:r>
            <a:r>
              <a:rPr lang="zh-TW" altLang="en-US" dirty="0"/>
              <a:t>也可寫成              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單位向量</a:t>
            </a:r>
            <a:r>
              <a:rPr lang="en-US" altLang="zh-TW" dirty="0"/>
              <a:t>(unit vectors)</a:t>
            </a:r>
            <a:r>
              <a:rPr lang="zh-TW" altLang="en-US" dirty="0"/>
              <a:t>是無因次的量，僅用於標示空間中的方向。它具有單位長度，亦即 </a:t>
            </a:r>
            <a:r>
              <a:rPr lang="en-US" altLang="zh-TW" dirty="0"/>
              <a:t>|</a:t>
            </a:r>
            <a:r>
              <a:rPr lang="en-US" altLang="zh-TW" b="1" dirty="0" err="1"/>
              <a:t>i</a:t>
            </a:r>
            <a:r>
              <a:rPr lang="en-US" altLang="zh-TW" dirty="0"/>
              <a:t>| = |</a:t>
            </a:r>
            <a:r>
              <a:rPr lang="en-US" altLang="zh-TW" b="1" dirty="0"/>
              <a:t>j</a:t>
            </a:r>
            <a:r>
              <a:rPr lang="en-US" altLang="zh-TW" dirty="0"/>
              <a:t>| = |</a:t>
            </a:r>
            <a:r>
              <a:rPr lang="en-US" altLang="zh-TW" b="1" dirty="0"/>
              <a:t>k</a:t>
            </a:r>
            <a:r>
              <a:rPr lang="en-US" altLang="zh-TW" dirty="0"/>
              <a:t>| = 1</a:t>
            </a:r>
            <a:r>
              <a:rPr lang="zh-TW" altLang="en-US" dirty="0"/>
              <a:t>。在圖 </a:t>
            </a:r>
            <a:r>
              <a:rPr lang="en-US" altLang="zh-TW" dirty="0"/>
              <a:t>2.15 </a:t>
            </a:r>
            <a:r>
              <a:rPr lang="zh-TW" altLang="en-US" dirty="0"/>
              <a:t>中，為方便起見，從原點畫出單位向量。</a:t>
            </a:r>
          </a:p>
          <a:p>
            <a:pPr>
              <a:lnSpc>
                <a:spcPts val="3600"/>
              </a:lnSpc>
            </a:pPr>
            <a:r>
              <a:rPr lang="zh-TW" altLang="en-US" dirty="0"/>
              <a:t>一般而言，任何向量均可用平行於各座標軸的三個向量之和表示，如圖 </a:t>
            </a:r>
            <a:r>
              <a:rPr lang="en-US" altLang="zh-TW" dirty="0"/>
              <a:t>2.16 </a:t>
            </a:r>
            <a:r>
              <a:rPr lang="zh-TW" altLang="en-US" dirty="0"/>
              <a:t>所示：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4036FBF-466D-4A9E-92DE-B76760D7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A81FA6-4A0C-41EB-B838-24970884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AF8B986-818A-44C6-A35D-84D3AE57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54" y="2492896"/>
            <a:ext cx="1093470" cy="4333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029E69-1CD1-4500-8D25-6CE90C8D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5949632"/>
            <a:ext cx="6747510" cy="4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15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A98D78DE-747F-4A61-9F56-EE211D42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9E90483-BC37-45BA-A245-CA02EF578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888778"/>
            <a:ext cx="4020502" cy="3700462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F6923D0-C02E-4D4F-ABB3-E1AD4F4A36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87336"/>
            <a:ext cx="4127182" cy="396049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90BA05-FE78-4FD2-8159-C3A92D35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F5201A-9AFC-4987-B0A9-6412754F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67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4962E-76D2-4ECA-9F44-04B02928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 </a:t>
            </a:r>
            <a:r>
              <a:rPr lang="en-US" altLang="zh-TW" dirty="0"/>
              <a:t>2</a:t>
            </a:r>
            <a:r>
              <a:rPr lang="zh-TW" altLang="en-US" dirty="0"/>
              <a:t> 章 向量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0A8D7BE-C8FD-4A1F-AAB9-A30160EE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340" y="1341438"/>
            <a:ext cx="7121319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8DB52C-6984-406C-9113-3D901088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F3EDBDA-8E81-4A97-AB23-3857E2D9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488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005B1AC-8B4B-4CFC-9D9D-1F66E363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69B35-994F-4FB8-86EB-5ABA99B9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zh-TW" altLang="en-US" dirty="0"/>
              <a:t>例如 </a:t>
            </a:r>
            <a:r>
              <a:rPr lang="en-US" altLang="zh-TW" i="1" dirty="0" err="1"/>
              <a:t>A</a:t>
            </a:r>
            <a:r>
              <a:rPr lang="en-US" altLang="zh-TW" i="1" baseline="-25000" dirty="0" err="1"/>
              <a:t>x</a:t>
            </a:r>
            <a:r>
              <a:rPr lang="en-US" altLang="zh-TW" b="1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是沿著 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軸的向量，其大小及方向由分量 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決定。將畢氏定理推廣到三維，可求得 </a:t>
            </a:r>
            <a:r>
              <a:rPr lang="en-US" altLang="zh-TW" b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大小：</a:t>
            </a:r>
            <a:endParaRPr lang="en-US" altLang="zh-TW" dirty="0"/>
          </a:p>
          <a:p>
            <a:pPr>
              <a:lnSpc>
                <a:spcPts val="3200"/>
              </a:lnSpc>
            </a:pPr>
            <a:endParaRPr lang="en-US" altLang="zh-TW" dirty="0"/>
          </a:p>
          <a:p>
            <a:pPr>
              <a:lnSpc>
                <a:spcPts val="3200"/>
              </a:lnSpc>
            </a:pPr>
            <a:r>
              <a:rPr lang="zh-TW" altLang="en-US" dirty="0"/>
              <a:t>使用單位向量的符號，等式 </a:t>
            </a:r>
            <a:r>
              <a:rPr lang="en-US" altLang="zh-TW" b="1" dirty="0"/>
              <a:t>A </a:t>
            </a:r>
            <a:r>
              <a:rPr lang="en-US" altLang="zh-TW" dirty="0"/>
              <a:t>=</a:t>
            </a:r>
            <a:r>
              <a:rPr lang="en-US" altLang="zh-TW" b="1" dirty="0"/>
              <a:t> B </a:t>
            </a:r>
            <a:r>
              <a:rPr lang="zh-TW" altLang="en-US" dirty="0"/>
              <a:t>可表為：</a:t>
            </a:r>
            <a:endParaRPr lang="en-US" altLang="zh-TW" dirty="0"/>
          </a:p>
          <a:p>
            <a:pPr>
              <a:lnSpc>
                <a:spcPts val="3200"/>
              </a:lnSpc>
            </a:pPr>
            <a:endParaRPr lang="en-US" altLang="zh-TW" dirty="0"/>
          </a:p>
          <a:p>
            <a:pPr>
              <a:lnSpc>
                <a:spcPts val="3200"/>
              </a:lnSpc>
            </a:pPr>
            <a:r>
              <a:rPr lang="zh-TW" altLang="en-US" dirty="0"/>
              <a:t>因為 </a:t>
            </a:r>
            <a:r>
              <a:rPr lang="en-US" altLang="zh-TW" b="1" dirty="0" err="1"/>
              <a:t>i</a:t>
            </a:r>
            <a:r>
              <a:rPr lang="zh-TW" altLang="en-US" b="1" dirty="0"/>
              <a:t>、</a:t>
            </a:r>
            <a:r>
              <a:rPr lang="en-US" altLang="zh-TW" b="1" dirty="0"/>
              <a:t>j </a:t>
            </a:r>
            <a:r>
              <a:rPr lang="zh-TW" altLang="en-US" dirty="0"/>
              <a:t>與 </a:t>
            </a:r>
            <a:r>
              <a:rPr lang="en-US" altLang="zh-TW" b="1" dirty="0"/>
              <a:t>k</a:t>
            </a:r>
            <a:r>
              <a:rPr lang="en-US" altLang="zh-TW" dirty="0"/>
              <a:t> </a:t>
            </a:r>
            <a:r>
              <a:rPr lang="zh-TW" altLang="en-US" dirty="0"/>
              <a:t>是互相垂直的，此方程式僅在滿足下列關係時才能成立：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3AD8F8-A43B-4541-AA9F-584EB9B5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F4C10F-8DF8-403E-A36B-6A6EAC52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20DE30-5C3B-4730-98C1-D269FD88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348880"/>
            <a:ext cx="6727508" cy="4533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C69350A-C6D1-4544-82D5-C008A9EC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98" y="3433665"/>
            <a:ext cx="4020502" cy="4400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325B0EB-3140-4A0B-9359-D88F0437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635" y="5117182"/>
            <a:ext cx="336042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FB199-1F21-4873-B822-AE48B57E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zh-TW" altLang="en-US" dirty="0"/>
              <a:t>分量與單位向量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9190D9-E729-46ED-BC3E-7DE2A807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在三維中，向量方程式 </a:t>
            </a:r>
            <a:r>
              <a:rPr lang="en-US" altLang="zh-TW" b="1" dirty="0"/>
              <a:t>R</a:t>
            </a:r>
            <a:r>
              <a:rPr lang="en-US" altLang="zh-TW" dirty="0"/>
              <a:t> = </a:t>
            </a:r>
            <a:r>
              <a:rPr lang="en-US" altLang="zh-TW" b="1" dirty="0"/>
              <a:t>A </a:t>
            </a:r>
            <a:r>
              <a:rPr lang="en-US" altLang="zh-TW" dirty="0"/>
              <a:t>+ </a:t>
            </a:r>
            <a:r>
              <a:rPr lang="en-US" altLang="zh-TW" b="1" dirty="0"/>
              <a:t>B</a:t>
            </a:r>
            <a:r>
              <a:rPr lang="zh-TW" altLang="en-US" dirty="0"/>
              <a:t>，相當於三個分量方程式：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這兩向量間的差則為：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A1E4A1-64F2-487F-80F8-8FC2F8D5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23B744-1737-45DD-A1D3-697EE9C4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8C7666-ADDC-44DA-AA12-929FA484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564904"/>
            <a:ext cx="4060507" cy="14401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F535B5-C5CB-43D0-992A-C5C7F62E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05" y="5077177"/>
            <a:ext cx="5787390" cy="4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8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1487A66-80F2-42CC-A04C-20AEA3F4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EC85193-9014-403A-B7E9-C55A8CBD3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一女孩往東走</a:t>
            </a:r>
            <a:r>
              <a:rPr lang="en-US" altLang="zh-TW" dirty="0"/>
              <a:t>3 m</a:t>
            </a:r>
            <a:r>
              <a:rPr lang="zh-TW" altLang="en-US" dirty="0"/>
              <a:t>，再往南走</a:t>
            </a:r>
            <a:r>
              <a:rPr lang="en-US" altLang="zh-TW" dirty="0"/>
              <a:t>4 m</a:t>
            </a:r>
            <a:r>
              <a:rPr lang="zh-TW" altLang="en-US" dirty="0"/>
              <a:t>。她的淨位移為何？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A3847F-4B4A-4168-B727-146378B9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707916-1EB0-4EC5-A611-AD993DF6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7CFE8CAC-2654-4B71-926D-CBABA08426E5}"/>
              </a:ext>
            </a:extLst>
          </p:cNvPr>
          <p:cNvSpPr/>
          <p:nvPr/>
        </p:nvSpPr>
        <p:spPr>
          <a:xfrm>
            <a:off x="827584" y="357301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115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299D5A-B4C6-4007-919D-B2BBCB9B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D2647A-B9C7-47C8-965C-953C50D6F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已知向量 </a:t>
            </a:r>
            <a:r>
              <a:rPr lang="en-US" altLang="zh-TW" b="1" dirty="0"/>
              <a:t>A</a:t>
            </a:r>
            <a:r>
              <a:rPr lang="en-US" altLang="zh-TW" dirty="0"/>
              <a:t> = </a:t>
            </a:r>
            <a:r>
              <a:rPr lang="en-US" altLang="zh-TW" dirty="0" err="1"/>
              <a:t>2</a:t>
            </a:r>
            <a:r>
              <a:rPr lang="en-US" altLang="zh-TW" b="1" dirty="0" err="1"/>
              <a:t>i</a:t>
            </a:r>
            <a:r>
              <a:rPr lang="en-US" altLang="zh-TW" dirty="0"/>
              <a:t> − </a:t>
            </a:r>
            <a:r>
              <a:rPr lang="en-US" altLang="zh-TW" dirty="0" err="1"/>
              <a:t>3</a:t>
            </a:r>
            <a:r>
              <a:rPr lang="en-US" altLang="zh-TW" b="1" dirty="0" err="1"/>
              <a:t>j</a:t>
            </a:r>
            <a:r>
              <a:rPr lang="en-US" altLang="zh-TW" b="1" dirty="0"/>
              <a:t> </a:t>
            </a:r>
            <a:r>
              <a:rPr lang="en-US" altLang="zh-TW" dirty="0"/>
              <a:t>+ </a:t>
            </a:r>
            <a:r>
              <a:rPr lang="en-US" altLang="zh-TW" b="1" dirty="0"/>
              <a:t>k </a:t>
            </a:r>
            <a:r>
              <a:rPr lang="en-US" altLang="zh-TW" dirty="0"/>
              <a:t>m</a:t>
            </a:r>
            <a:r>
              <a:rPr lang="zh-TW" altLang="en-US" dirty="0"/>
              <a:t>，</a:t>
            </a:r>
            <a:r>
              <a:rPr lang="en-US" altLang="zh-TW" b="1" dirty="0"/>
              <a:t>B</a:t>
            </a:r>
            <a:r>
              <a:rPr lang="en-US" altLang="zh-TW" dirty="0"/>
              <a:t> = −</a:t>
            </a:r>
            <a:r>
              <a:rPr lang="en-US" altLang="zh-TW" b="1" dirty="0" err="1"/>
              <a:t>i</a:t>
            </a:r>
            <a:r>
              <a:rPr lang="en-US" altLang="zh-TW" dirty="0"/>
              <a:t> + </a:t>
            </a:r>
            <a:r>
              <a:rPr lang="en-US" altLang="zh-TW" dirty="0" err="1"/>
              <a:t>2</a:t>
            </a:r>
            <a:r>
              <a:rPr lang="en-US" altLang="zh-TW" b="1" dirty="0" err="1"/>
              <a:t>j</a:t>
            </a:r>
            <a:r>
              <a:rPr lang="en-US" altLang="zh-TW" dirty="0"/>
              <a:t> − </a:t>
            </a:r>
            <a:r>
              <a:rPr lang="en-US" altLang="zh-TW" b="1" dirty="0"/>
              <a:t>k </a:t>
            </a:r>
            <a:r>
              <a:rPr lang="en-US" altLang="zh-TW" dirty="0"/>
              <a:t>m</a:t>
            </a:r>
            <a:r>
              <a:rPr lang="zh-TW" altLang="en-US" dirty="0"/>
              <a:t>，求：</a:t>
            </a:r>
            <a:r>
              <a:rPr lang="en-US" altLang="zh-TW" dirty="0"/>
              <a:t>(a) </a:t>
            </a:r>
            <a:r>
              <a:rPr lang="en-US" altLang="zh-TW" b="1" dirty="0"/>
              <a:t>R</a:t>
            </a:r>
            <a:r>
              <a:rPr lang="en-US" altLang="zh-TW" dirty="0"/>
              <a:t> = </a:t>
            </a:r>
            <a:r>
              <a:rPr lang="en-US" altLang="zh-TW" b="1" dirty="0"/>
              <a:t>A</a:t>
            </a:r>
            <a:r>
              <a:rPr lang="en-US" altLang="zh-TW" dirty="0"/>
              <a:t> + </a:t>
            </a:r>
            <a:r>
              <a:rPr lang="en-US" altLang="zh-TW" b="1" dirty="0"/>
              <a:t>B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en-US" altLang="zh-TW" i="1" dirty="0"/>
              <a:t>R</a:t>
            </a:r>
            <a:r>
              <a:rPr lang="zh-TW" altLang="en-US" dirty="0"/>
              <a:t>；</a:t>
            </a:r>
            <a:r>
              <a:rPr lang="en-US" altLang="zh-TW" dirty="0"/>
              <a:t>(c)</a:t>
            </a:r>
            <a:r>
              <a:rPr lang="zh-TW" altLang="en-US" dirty="0"/>
              <a:t>單位向量</a:t>
            </a:r>
            <a:r>
              <a:rPr lang="en-US" altLang="zh-TW" dirty="0"/>
              <a:t>    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172CD0-C61C-4A95-AC50-07814032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87E103-F8BE-43DA-AE4B-E86378B0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33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D216CD24-3993-412F-A701-CFD6ED2D8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17629"/>
              </p:ext>
            </p:extLst>
          </p:nvPr>
        </p:nvGraphicFramePr>
        <p:xfrm>
          <a:off x="6804248" y="2953854"/>
          <a:ext cx="41220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3" imgW="164880" imgH="203040" progId="Equation.DSMT4">
                  <p:embed/>
                </p:oleObj>
              </mc:Choice>
              <mc:Fallback>
                <p:oleObj name="Equation" r:id="rId3" imgW="164880" imgH="20304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D383E03B-D7BE-4939-93EE-60949F43A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4248" y="2953854"/>
                        <a:ext cx="41220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號: 有線條的向右箭號 6">
            <a:hlinkClick r:id="rId5" action="ppaction://hlinkfile"/>
            <a:extLst>
              <a:ext uri="{FF2B5EF4-FFF2-40B4-BE49-F238E27FC236}">
                <a16:creationId xmlns:a16="http://schemas.microsoft.com/office/drawing/2014/main" id="{0105D0F3-C608-4FF0-88F2-FDAB3D319E23}"/>
              </a:ext>
            </a:extLst>
          </p:cNvPr>
          <p:cNvSpPr/>
          <p:nvPr/>
        </p:nvSpPr>
        <p:spPr>
          <a:xfrm>
            <a:off x="827584" y="357301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435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872FBC7-0E6F-4596-A866-0E89CA27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55CA052-74F3-488A-B0C3-2684ABE5F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已知向量 </a:t>
            </a:r>
            <a:r>
              <a:rPr lang="en-US" altLang="zh-TW" b="1" dirty="0"/>
              <a:t>R</a:t>
            </a:r>
            <a:r>
              <a:rPr lang="en-US" altLang="zh-TW" dirty="0"/>
              <a:t> = </a:t>
            </a:r>
            <a:r>
              <a:rPr lang="en-US" altLang="zh-TW" dirty="0" err="1"/>
              <a:t>3</a:t>
            </a:r>
            <a:r>
              <a:rPr lang="en-US" altLang="zh-TW" b="1" dirty="0" err="1"/>
              <a:t>i</a:t>
            </a:r>
            <a:r>
              <a:rPr lang="en-US" altLang="zh-TW" dirty="0"/>
              <a:t> + </a:t>
            </a:r>
            <a:r>
              <a:rPr lang="en-US" altLang="zh-TW" dirty="0" err="1"/>
              <a:t>4</a:t>
            </a:r>
            <a:r>
              <a:rPr lang="en-US" altLang="zh-TW" b="1" dirty="0" err="1"/>
              <a:t>j</a:t>
            </a:r>
            <a:r>
              <a:rPr lang="en-US" altLang="zh-TW" b="1" dirty="0"/>
              <a:t> </a:t>
            </a:r>
            <a:r>
              <a:rPr lang="en-US" altLang="zh-TW" dirty="0"/>
              <a:t>m</a:t>
            </a:r>
            <a:r>
              <a:rPr lang="zh-TW" altLang="en-US" dirty="0"/>
              <a:t>，求：</a:t>
            </a:r>
            <a:r>
              <a:rPr lang="en-US" altLang="zh-TW" dirty="0"/>
              <a:t>(a) </a:t>
            </a:r>
            <a:r>
              <a:rPr lang="en-US" altLang="zh-TW" i="1" dirty="0"/>
              <a:t>R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zh-TW" altLang="en-US" dirty="0"/>
              <a:t>沿向量 </a:t>
            </a:r>
            <a:r>
              <a:rPr lang="en-US" altLang="zh-TW" b="1" dirty="0"/>
              <a:t>R</a:t>
            </a:r>
            <a:r>
              <a:rPr lang="en-US" altLang="zh-TW" dirty="0"/>
              <a:t> </a:t>
            </a:r>
            <a:r>
              <a:rPr lang="zh-TW" altLang="en-US" dirty="0"/>
              <a:t>的單位向量 </a:t>
            </a:r>
            <a:r>
              <a:rPr lang="en-US" altLang="zh-TW" dirty="0"/>
              <a:t>    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13F344-7B04-4C3A-8D18-E9034B8A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DA86D7-39AC-4A93-8D14-70F8056F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34</a:t>
            </a:fld>
            <a:endParaRPr lang="en-GB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34D31021-2B19-4BE6-B7C4-D7496E659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559983"/>
              </p:ext>
            </p:extLst>
          </p:nvPr>
        </p:nvGraphicFramePr>
        <p:xfrm>
          <a:off x="2627784" y="2921400"/>
          <a:ext cx="41220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3" imgW="164880" imgH="203040" progId="Equation.DSMT4">
                  <p:embed/>
                </p:oleObj>
              </mc:Choice>
              <mc:Fallback>
                <p:oleObj name="Equation" r:id="rId3" imgW="164880" imgH="2030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C43DE58A-0BA0-42F6-A1F8-29B6861040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4" y="2921400"/>
                        <a:ext cx="41220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7917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ED274D2-0C35-4EB9-A430-B855C26E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</a:t>
            </a:r>
            <a:r>
              <a:rPr lang="zh-TW" altLang="en-US" dirty="0"/>
              <a:t>純量積 </a:t>
            </a:r>
            <a:r>
              <a:rPr lang="en-US" altLang="zh-TW" dirty="0"/>
              <a:t>(</a:t>
            </a:r>
            <a:r>
              <a:rPr lang="zh-TW" altLang="en-US" dirty="0"/>
              <a:t>點積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C33F4BF-DA46-4926-9006-1EB8D938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兩向量 </a:t>
            </a:r>
            <a:r>
              <a:rPr lang="en-US" altLang="zh-TW" b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b="1" dirty="0">
                <a:solidFill>
                  <a:srgbClr val="C00000"/>
                </a:solidFill>
              </a:rPr>
              <a:t>純量積</a:t>
            </a:r>
            <a:r>
              <a:rPr lang="en-US" altLang="zh-TW" b="1" dirty="0">
                <a:solidFill>
                  <a:srgbClr val="C00000"/>
                </a:solidFill>
              </a:rPr>
              <a:t>(</a:t>
            </a:r>
            <a:r>
              <a:rPr lang="zh-TW" altLang="en-US" b="1" dirty="0">
                <a:solidFill>
                  <a:srgbClr val="C00000"/>
                </a:solidFill>
              </a:rPr>
              <a:t>點積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[the </a:t>
            </a:r>
            <a:r>
              <a:rPr lang="en-US" altLang="zh-TW" b="1" dirty="0"/>
              <a:t>scalar (dot) </a:t>
            </a:r>
            <a:r>
              <a:rPr lang="en-US" altLang="zh-TW" dirty="0"/>
              <a:t>product]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dirty="0"/>
              <a:t>(</a:t>
            </a:r>
            <a:r>
              <a:rPr lang="zh-TW" altLang="en-US" dirty="0"/>
              <a:t>見圖 </a:t>
            </a:r>
            <a:r>
              <a:rPr lang="en-US" altLang="zh-TW" dirty="0"/>
              <a:t>2.18)</a:t>
            </a:r>
            <a:r>
              <a:rPr lang="zh-TW" altLang="en-US" dirty="0"/>
              <a:t>定義為：</a:t>
            </a:r>
            <a:endParaRPr lang="en-US" altLang="zh-TW" dirty="0"/>
          </a:p>
          <a:p>
            <a:endParaRPr lang="en-US" altLang="zh-TW" dirty="0"/>
          </a:p>
          <a:p>
            <a:pPr marL="269875" indent="-269875">
              <a:buFont typeface="Wingdings 3" pitchFamily="18" charset="2"/>
              <a:buNone/>
            </a:pPr>
            <a:r>
              <a:rPr lang="zh-TW" altLang="en-US" dirty="0"/>
              <a:t>   其中 </a:t>
            </a:r>
            <a:r>
              <a:rPr lang="en-US" altLang="zh-TW" i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i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為兩向量的大小，</a:t>
            </a:r>
            <a:r>
              <a:rPr lang="en-US" altLang="zh-TW" i="1" dirty="0"/>
              <a:t>θ</a:t>
            </a:r>
            <a:r>
              <a:rPr lang="en-US" altLang="zh-TW" dirty="0"/>
              <a:t> </a:t>
            </a:r>
            <a:r>
              <a:rPr lang="zh-TW" altLang="en-US" dirty="0"/>
              <a:t>為兩向量間的夾角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2026A8-F9A0-4983-9623-31971858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C4DFFF-CDF8-4217-8FF6-B8F064A7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59DF92C-9D7E-4FB3-8473-62ED6CF8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20888"/>
            <a:ext cx="6200775" cy="36004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E981AEA-12FC-42B2-BC7A-0D7A8345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75" y="3654320"/>
            <a:ext cx="4033837" cy="27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D048-8079-4276-85B2-F1D56CA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</a:t>
            </a:r>
            <a:r>
              <a:rPr lang="zh-TW" altLang="en-US" dirty="0"/>
              <a:t>純量積 </a:t>
            </a:r>
            <a:r>
              <a:rPr lang="en-US" altLang="zh-TW" dirty="0"/>
              <a:t>(</a:t>
            </a:r>
            <a:r>
              <a:rPr lang="zh-TW" altLang="en-US" dirty="0"/>
              <a:t>點積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2EA641-3B05-42AC-B2E1-30D2D84B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單位向量的純量積為：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Wingdings 3" pitchFamily="18" charset="2"/>
              <a:buNone/>
            </a:pPr>
            <a:endParaRPr lang="en-US" altLang="zh-TW" dirty="0"/>
          </a:p>
          <a:p>
            <a:pPr indent="11113">
              <a:buFont typeface="Wingdings 3" pitchFamily="18" charset="2"/>
              <a:buNone/>
            </a:pPr>
            <a:r>
              <a:rPr lang="zh-TW" altLang="en-US" dirty="0"/>
              <a:t>我們可證明純量積具有分配性，亦即</a:t>
            </a:r>
            <a:endParaRPr lang="en-US" altLang="zh-TW" dirty="0"/>
          </a:p>
          <a:p>
            <a:pPr>
              <a:buFont typeface="Wingdings 3" pitchFamily="18" charset="2"/>
              <a:buNone/>
            </a:pPr>
            <a:endParaRPr lang="en-US" altLang="zh-TW" dirty="0"/>
          </a:p>
          <a:p>
            <a:r>
              <a:rPr lang="zh-TW" altLang="en-US" dirty="0"/>
              <a:t>此式使我們可以使用向量的分量表達純量積。利用方程式 </a:t>
            </a:r>
            <a:r>
              <a:rPr lang="en-US" altLang="zh-TW" dirty="0"/>
              <a:t>2.10</a:t>
            </a:r>
          </a:p>
          <a:p>
            <a:pPr marL="354013" indent="0">
              <a:buNone/>
            </a:pPr>
            <a:r>
              <a:rPr lang="zh-TW" altLang="en-US" dirty="0"/>
              <a:t>成為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CF9E7E1-64A2-413A-BD31-313112FD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B521C3-D15E-4C15-801B-157646DE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B87972-570A-4359-BD2F-5F19774772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3136" y="1991340"/>
            <a:ext cx="5764054" cy="9163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9FE433-ECC3-4EBB-91BE-29418A3E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780048"/>
            <a:ext cx="3827145" cy="3600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B30D10-6D89-46F4-A8D5-2DEB3346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5229610"/>
            <a:ext cx="5840730" cy="3933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B86FFC3-CD9A-4CF1-8C41-48709A7F7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5984698"/>
            <a:ext cx="6487478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B88ADA1-8552-4B4B-B9E4-F3B7986F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2.4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096633E-80D5-40B1-9629-E94CA1897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定力</a:t>
            </a:r>
            <a:r>
              <a:rPr lang="en-US" altLang="zh-TW" dirty="0"/>
              <a:t>(</a:t>
            </a:r>
            <a:r>
              <a:rPr lang="en-US" altLang="zh-TW" b="1" dirty="0"/>
              <a:t>F</a:t>
            </a:r>
            <a:r>
              <a:rPr lang="en-US" altLang="zh-TW" dirty="0"/>
              <a:t>) </a:t>
            </a:r>
            <a:r>
              <a:rPr lang="zh-TW" altLang="en-US" dirty="0"/>
              <a:t>為</a:t>
            </a:r>
            <a:r>
              <a:rPr lang="en-US" altLang="zh-TW" dirty="0"/>
              <a:t>10 </a:t>
            </a:r>
            <a:r>
              <a:rPr lang="zh-TW" altLang="en-US" dirty="0"/>
              <a:t>牛頓，作用於物體產生位移</a:t>
            </a:r>
            <a:r>
              <a:rPr lang="en-US" altLang="zh-TW" dirty="0"/>
              <a:t>(</a:t>
            </a:r>
            <a:r>
              <a:rPr lang="en-US" altLang="zh-TW" b="1" dirty="0"/>
              <a:t>s</a:t>
            </a:r>
            <a:r>
              <a:rPr lang="en-US" altLang="zh-TW" dirty="0"/>
              <a:t>) 10 m</a:t>
            </a:r>
            <a:r>
              <a:rPr lang="zh-TW" altLang="en-US" dirty="0"/>
              <a:t>，利用功              的定義，求力與位移夾角</a:t>
            </a:r>
            <a:r>
              <a:rPr lang="en-US" altLang="zh-TW" dirty="0"/>
              <a:t>(a) 0°</a:t>
            </a:r>
            <a:r>
              <a:rPr lang="zh-TW" altLang="en-US" dirty="0"/>
              <a:t>；</a:t>
            </a:r>
            <a:r>
              <a:rPr lang="en-US" altLang="zh-TW" dirty="0"/>
              <a:t>(b) 90°</a:t>
            </a:r>
            <a:r>
              <a:rPr lang="zh-TW" altLang="en-US" dirty="0"/>
              <a:t>；</a:t>
            </a:r>
            <a:r>
              <a:rPr lang="en-US" altLang="zh-TW" dirty="0"/>
              <a:t>(c) 37° </a:t>
            </a:r>
            <a:r>
              <a:rPr lang="zh-TW" altLang="en-US" dirty="0"/>
              <a:t>所作之功？ </a:t>
            </a:r>
            <a:r>
              <a:rPr lang="en-US" altLang="zh-TW" dirty="0"/>
              <a:t>[</a:t>
            </a:r>
            <a:r>
              <a:rPr lang="zh-TW" altLang="en-US" dirty="0"/>
              <a:t>功的單位 </a:t>
            </a:r>
            <a:r>
              <a:rPr lang="en-US" altLang="zh-TW" dirty="0" err="1"/>
              <a:t>N·m</a:t>
            </a:r>
            <a:r>
              <a:rPr lang="en-US" altLang="zh-TW" dirty="0"/>
              <a:t> </a:t>
            </a:r>
            <a:r>
              <a:rPr lang="zh-TW" altLang="en-US" dirty="0"/>
              <a:t>可以用焦耳</a:t>
            </a:r>
            <a:r>
              <a:rPr lang="en-US" altLang="zh-TW" dirty="0"/>
              <a:t>(J) </a:t>
            </a:r>
            <a:r>
              <a:rPr lang="zh-TW" altLang="en-US" dirty="0"/>
              <a:t>來取代</a:t>
            </a:r>
            <a:r>
              <a:rPr lang="en-US" altLang="zh-TW" dirty="0"/>
              <a:t>]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82BA36-7223-4112-AADB-2FC27B7D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60A834-B34F-4FA9-8B39-2AB29B3C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076ACA47-12E3-4C84-981F-A61AFE606FE6}"/>
              </a:ext>
            </a:extLst>
          </p:cNvPr>
          <p:cNvSpPr/>
          <p:nvPr/>
        </p:nvSpPr>
        <p:spPr>
          <a:xfrm>
            <a:off x="827584" y="443711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1146A0-0B07-40A8-B44C-E6F01D6088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0E1"/>
              </a:clrFrom>
              <a:clrTo>
                <a:srgbClr val="FEF0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2924944"/>
            <a:ext cx="1163955" cy="4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92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3100D-0D07-4C27-AD5E-31078F2F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2B86C2-45A4-4D8A-9B12-BA5F1BAE5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求 </a:t>
            </a:r>
            <a:r>
              <a:rPr lang="en-US" altLang="zh-TW" dirty="0"/>
              <a:t>A = </a:t>
            </a:r>
            <a:r>
              <a:rPr lang="en-US" altLang="zh-TW" dirty="0" err="1"/>
              <a:t>2</a:t>
            </a:r>
            <a:r>
              <a:rPr lang="en-US" altLang="zh-TW" b="1" dirty="0" err="1"/>
              <a:t>i</a:t>
            </a:r>
            <a:r>
              <a:rPr lang="en-US" altLang="zh-TW" dirty="0"/>
              <a:t> + </a:t>
            </a:r>
            <a:r>
              <a:rPr lang="en-US" altLang="zh-TW" b="1" dirty="0"/>
              <a:t>j</a:t>
            </a:r>
            <a:r>
              <a:rPr lang="en-US" altLang="zh-TW" dirty="0"/>
              <a:t> + </a:t>
            </a:r>
            <a:r>
              <a:rPr lang="en-US" altLang="zh-TW" dirty="0" err="1"/>
              <a:t>2</a:t>
            </a:r>
            <a:r>
              <a:rPr lang="en-US" altLang="zh-TW" b="1" dirty="0" err="1"/>
              <a:t>k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en-US" altLang="zh-TW" dirty="0"/>
              <a:t> = +</a:t>
            </a:r>
            <a:r>
              <a:rPr lang="en-US" altLang="zh-TW" dirty="0" err="1"/>
              <a:t>4</a:t>
            </a:r>
            <a:r>
              <a:rPr lang="en-US" altLang="zh-TW" b="1" dirty="0" err="1"/>
              <a:t>i</a:t>
            </a:r>
            <a:r>
              <a:rPr lang="en-US" altLang="zh-TW" dirty="0"/>
              <a:t> − </a:t>
            </a:r>
            <a:r>
              <a:rPr lang="en-US" altLang="zh-TW" dirty="0" err="1"/>
              <a:t>3</a:t>
            </a:r>
            <a:r>
              <a:rPr lang="en-US" altLang="zh-TW" b="1" dirty="0" err="1"/>
              <a:t>j</a:t>
            </a:r>
            <a:r>
              <a:rPr lang="en-US" altLang="zh-TW" dirty="0"/>
              <a:t> </a:t>
            </a:r>
            <a:r>
              <a:rPr lang="zh-TW" altLang="en-US" dirty="0"/>
              <a:t>之間的夾角。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C453B2-E4CE-4D5D-9265-9C976F69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9A856-3A95-49EB-B17D-63294C5C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780238FB-E153-43A9-A781-4A760353ACA4}"/>
              </a:ext>
            </a:extLst>
          </p:cNvPr>
          <p:cNvSpPr/>
          <p:nvPr/>
        </p:nvSpPr>
        <p:spPr>
          <a:xfrm>
            <a:off x="827584" y="321297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9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FCE81A6-D7EF-4813-BD66-7EF146F8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05D24C6-1885-44D5-B2F5-9681B9C46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兩向量 </a:t>
            </a:r>
            <a:r>
              <a:rPr lang="en-US" altLang="zh-TW" b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b="1" dirty="0">
                <a:solidFill>
                  <a:srgbClr val="C00000"/>
                </a:solidFill>
              </a:rPr>
              <a:t>向量積</a:t>
            </a:r>
            <a:r>
              <a:rPr lang="en-US" altLang="zh-TW" b="1" dirty="0">
                <a:solidFill>
                  <a:srgbClr val="C00000"/>
                </a:solidFill>
              </a:rPr>
              <a:t>(</a:t>
            </a:r>
            <a:r>
              <a:rPr lang="zh-TW" altLang="en-US" b="1" dirty="0">
                <a:solidFill>
                  <a:srgbClr val="C00000"/>
                </a:solidFill>
              </a:rPr>
              <a:t>叉積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r>
              <a:rPr lang="en-US" altLang="zh-TW" dirty="0"/>
              <a:t> (vector (cross) product)</a:t>
            </a:r>
            <a:r>
              <a:rPr lang="zh-TW" altLang="en-US" dirty="0"/>
              <a:t>定義為：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  <a:buFont typeface="Wingdings 3" pitchFamily="18" charset="2"/>
              <a:buNone/>
            </a:pPr>
            <a:r>
              <a:rPr lang="zh-TW" altLang="en-US" dirty="0"/>
              <a:t>   向量積定義為一種向量：其大小為</a:t>
            </a:r>
            <a:r>
              <a:rPr lang="zh-TW" altLang="en-US" i="1" dirty="0"/>
              <a:t> </a:t>
            </a:r>
            <a:r>
              <a:rPr lang="en-US" altLang="zh-TW" i="1" dirty="0"/>
              <a:t>AB </a:t>
            </a:r>
            <a:r>
              <a:rPr lang="en-US" altLang="zh-TW" dirty="0"/>
              <a:t>sin </a:t>
            </a:r>
            <a:r>
              <a:rPr lang="en-US" altLang="zh-TW" i="1" dirty="0"/>
              <a:t>θ</a:t>
            </a:r>
            <a:r>
              <a:rPr lang="zh-TW" altLang="en-US" dirty="0"/>
              <a:t>，方向為垂直於 </a:t>
            </a:r>
            <a:r>
              <a:rPr lang="en-US" altLang="zh-TW" b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zh-TW" altLang="en-US" b="1" dirty="0"/>
              <a:t> </a:t>
            </a:r>
            <a:r>
              <a:rPr lang="zh-TW" altLang="en-US" dirty="0"/>
              <a:t>所在平面的單位向量     的方向。</a:t>
            </a:r>
            <a:r>
              <a:rPr lang="en-US" altLang="zh-TW" i="1" dirty="0"/>
              <a:t>θ</a:t>
            </a:r>
            <a:r>
              <a:rPr lang="zh-TW" altLang="en-US" dirty="0"/>
              <a:t>是兩向量之間較小的夾角。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2295AF-BEFA-496F-87C9-5C95825A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6C38E6-00DF-47FC-BECE-A878B0E8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B28E2D-65DA-4D08-A491-AE13C762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708920"/>
            <a:ext cx="5967413" cy="420053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0E5BA075-6D80-470E-93AE-21BE08A32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438521"/>
              </p:ext>
            </p:extLst>
          </p:nvPr>
        </p:nvGraphicFramePr>
        <p:xfrm>
          <a:off x="6732240" y="4365104"/>
          <a:ext cx="316800" cy="4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4" imgW="126720" imgH="177480" progId="Equation.DSMT4">
                  <p:embed/>
                </p:oleObj>
              </mc:Choice>
              <mc:Fallback>
                <p:oleObj name="Equation" r:id="rId4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32240" y="4365104"/>
                        <a:ext cx="316800" cy="44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227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8AC4-C978-450B-ABC0-5671DB94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本章要點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A398C2B-8F0C-48C7-A000-D80411A7C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1. </a:t>
            </a:r>
            <a:r>
              <a:rPr lang="zh-TW" altLang="en-US" b="1" dirty="0">
                <a:solidFill>
                  <a:srgbClr val="0070C0"/>
                </a:solidFill>
              </a:rPr>
              <a:t>純量與向量間的區別。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2. (a) </a:t>
            </a:r>
            <a:r>
              <a:rPr lang="zh-TW" altLang="en-US" b="1" dirty="0">
                <a:solidFill>
                  <a:srgbClr val="0070C0"/>
                </a:solidFill>
              </a:rPr>
              <a:t>向量的垂直分量、單位向量表示法。</a:t>
            </a: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(b) </a:t>
            </a:r>
            <a:r>
              <a:rPr lang="zh-TW" altLang="en-US" b="1" dirty="0">
                <a:solidFill>
                  <a:srgbClr val="0070C0"/>
                </a:solidFill>
              </a:rPr>
              <a:t>利用分量作向量加法。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3. (a) </a:t>
            </a:r>
            <a:r>
              <a:rPr lang="zh-TW" altLang="en-US" b="1" dirty="0">
                <a:solidFill>
                  <a:srgbClr val="0070C0"/>
                </a:solidFill>
              </a:rPr>
              <a:t>向量的純量積</a:t>
            </a:r>
            <a:r>
              <a:rPr lang="en-US" altLang="zh-TW" b="1" dirty="0">
                <a:solidFill>
                  <a:srgbClr val="0070C0"/>
                </a:solidFill>
              </a:rPr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第</a:t>
            </a:r>
            <a:r>
              <a:rPr lang="en-US" altLang="zh-TW" b="1" dirty="0">
                <a:solidFill>
                  <a:srgbClr val="0070C0"/>
                </a:solidFill>
              </a:rPr>
              <a:t>7 </a:t>
            </a:r>
            <a:r>
              <a:rPr lang="zh-TW" altLang="en-US" b="1" dirty="0">
                <a:solidFill>
                  <a:srgbClr val="0070C0"/>
                </a:solidFill>
              </a:rPr>
              <a:t>章起才會用到</a:t>
            </a:r>
            <a:r>
              <a:rPr lang="en-US" altLang="zh-TW" b="1" dirty="0">
                <a:solidFill>
                  <a:srgbClr val="0070C0"/>
                </a:solidFill>
              </a:rPr>
              <a:t>)</a:t>
            </a:r>
            <a:r>
              <a:rPr lang="zh-TW" altLang="en-US" b="1" dirty="0">
                <a:solidFill>
                  <a:srgbClr val="0070C0"/>
                </a:solidFill>
              </a:rPr>
              <a:t>。</a:t>
            </a: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(b) </a:t>
            </a:r>
            <a:r>
              <a:rPr lang="zh-TW" altLang="en-US" b="1" dirty="0">
                <a:solidFill>
                  <a:srgbClr val="0070C0"/>
                </a:solidFill>
              </a:rPr>
              <a:t>向量的向量積</a:t>
            </a:r>
            <a:r>
              <a:rPr lang="en-US" altLang="zh-TW" b="1" dirty="0">
                <a:solidFill>
                  <a:srgbClr val="0070C0"/>
                </a:solidFill>
              </a:rPr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第</a:t>
            </a:r>
            <a:r>
              <a:rPr lang="en-US" altLang="zh-TW" b="1" dirty="0">
                <a:solidFill>
                  <a:srgbClr val="0070C0"/>
                </a:solidFill>
              </a:rPr>
              <a:t>12 </a:t>
            </a:r>
            <a:r>
              <a:rPr lang="zh-TW" altLang="en-US" b="1" dirty="0">
                <a:solidFill>
                  <a:srgbClr val="0070C0"/>
                </a:solidFill>
              </a:rPr>
              <a:t>章起才會用到</a:t>
            </a:r>
            <a:r>
              <a:rPr lang="en-US" altLang="zh-TW" b="1" dirty="0">
                <a:solidFill>
                  <a:srgbClr val="0070C0"/>
                </a:solidFill>
              </a:rPr>
              <a:t>)</a:t>
            </a:r>
            <a:r>
              <a:rPr lang="zh-TW" altLang="en-US" b="1" dirty="0">
                <a:solidFill>
                  <a:srgbClr val="0070C0"/>
                </a:solidFill>
              </a:rPr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D148EE-E3D5-4353-A067-6DD207BE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673A13-A6EA-4461-B7D7-7C8AB367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7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53F75-497C-4937-8206-AF50E1E8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5AD92E-DF86-47F4-8D3D-79BAA4B8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   的方向還不夠明確，採用所謂</a:t>
            </a:r>
            <a:r>
              <a:rPr lang="zh-TW" altLang="en-US" b="1" dirty="0">
                <a:solidFill>
                  <a:srgbClr val="C00000"/>
                </a:solidFill>
              </a:rPr>
              <a:t>右手定則</a:t>
            </a:r>
            <a:r>
              <a:rPr lang="en-US" altLang="zh-TW" dirty="0"/>
              <a:t>(right-hand rule)</a:t>
            </a:r>
            <a:r>
              <a:rPr lang="zh-TW" altLang="en-US" dirty="0"/>
              <a:t>的約定即可釐清這一點。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既有右手定則，叉積中向量的順序就有影響。向量積是不具交換性的：</a:t>
            </a:r>
            <a:endParaRPr lang="en-US" altLang="zh-TW" dirty="0"/>
          </a:p>
          <a:p>
            <a:pPr>
              <a:lnSpc>
                <a:spcPts val="3600"/>
              </a:lnSpc>
              <a:buFont typeface="Wingdings 3" pitchFamily="18" charset="2"/>
              <a:buNone/>
            </a:pPr>
            <a:endParaRPr lang="en-US" altLang="zh-TW" dirty="0"/>
          </a:p>
          <a:p>
            <a:pPr>
              <a:lnSpc>
                <a:spcPts val="3600"/>
              </a:lnSpc>
              <a:buFont typeface="Wingdings 3" pitchFamily="18" charset="2"/>
              <a:buNone/>
            </a:pPr>
            <a:r>
              <a:rPr lang="zh-TW" altLang="en-US" dirty="0"/>
              <a:t>   這些叉積大小相同，但方向相反。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我們可證明：向量積具有分配性：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C2925D-11BD-4549-B5DB-78229F52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D7C1E6-1291-44FA-8C6D-EB25CB5E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B038EF7C-6CD2-48E1-829E-E808873FD1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297265"/>
              </p:ext>
            </p:extLst>
          </p:nvPr>
        </p:nvGraphicFramePr>
        <p:xfrm>
          <a:off x="827584" y="1375251"/>
          <a:ext cx="316800" cy="44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Equation" r:id="rId3" imgW="126720" imgH="177480" progId="Equation.DSMT4">
                  <p:embed/>
                </p:oleObj>
              </mc:Choice>
              <mc:Fallback>
                <p:oleObj name="Equation" r:id="rId3" imgW="126720" imgH="17748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0E5BA075-6D80-470E-93AE-21BE08A32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1375251"/>
                        <a:ext cx="316800" cy="44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2AFF60A8-E1BB-4295-9389-EB88015B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456383"/>
            <a:ext cx="2200275" cy="4200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4322426-F8C1-45D8-BA21-000BC8BAD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330542"/>
            <a:ext cx="384048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DBA23EA-34FA-4DDB-AFE7-FF3B7FE3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85FF9B-A5E0-40DB-8ADE-E9AA8B2F8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1760" y="1396597"/>
            <a:ext cx="2213832" cy="4967287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D446AC3-63BE-4543-A3BC-F959940B7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4088" y="2636912"/>
            <a:ext cx="3033713" cy="340518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F0E986-A08E-4696-B422-A30AAB4C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62E582-5EAE-432F-9A75-49AFCBAB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148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8CE9D18-F8FA-4851-A635-054B9079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3B1C624-1C8E-43A2-B165-D5DBEEC7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若要使單位向量 </a:t>
            </a:r>
            <a:r>
              <a:rPr lang="en-US" altLang="zh-TW" b="1" dirty="0" err="1"/>
              <a:t>i</a:t>
            </a:r>
            <a:r>
              <a:rPr lang="zh-TW" altLang="en-US" dirty="0"/>
              <a:t>、</a:t>
            </a:r>
            <a:r>
              <a:rPr lang="en-US" altLang="zh-TW" b="1" dirty="0"/>
              <a:t>j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k</a:t>
            </a:r>
            <a:r>
              <a:rPr lang="en-US" altLang="zh-TW" dirty="0"/>
              <a:t> </a:t>
            </a:r>
            <a:r>
              <a:rPr lang="zh-TW" altLang="en-US" dirty="0"/>
              <a:t>能適用向量積的定義</a:t>
            </a:r>
            <a:r>
              <a:rPr lang="en-US" altLang="zh-TW" dirty="0"/>
              <a:t>(</a:t>
            </a:r>
            <a:r>
              <a:rPr lang="zh-TW" altLang="en-US" dirty="0"/>
              <a:t>包括右手定則</a:t>
            </a:r>
            <a:r>
              <a:rPr lang="en-US" altLang="zh-TW" dirty="0"/>
              <a:t>)</a:t>
            </a:r>
            <a:r>
              <a:rPr lang="zh-TW" altLang="en-US" dirty="0"/>
              <a:t>，就必須採用右手座標系。若想像將 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軸轉向 </a:t>
            </a:r>
            <a:r>
              <a:rPr lang="en-US" altLang="zh-TW" i="1" dirty="0"/>
              <a:t>y</a:t>
            </a:r>
            <a:r>
              <a:rPr lang="en-US" altLang="zh-TW" dirty="0"/>
              <a:t> </a:t>
            </a:r>
            <a:r>
              <a:rPr lang="zh-TW" altLang="en-US" dirty="0"/>
              <a:t>軸，則依右手定則可得 </a:t>
            </a:r>
            <a:r>
              <a:rPr lang="en-US" altLang="zh-TW" i="1" dirty="0"/>
              <a:t>z</a:t>
            </a:r>
            <a:r>
              <a:rPr lang="zh-TW" altLang="en-US" dirty="0"/>
              <a:t> 軸。圖 </a:t>
            </a:r>
            <a:r>
              <a:rPr lang="en-US" altLang="zh-TW" dirty="0"/>
              <a:t>2.19 </a:t>
            </a:r>
            <a:r>
              <a:rPr lang="zh-TW" altLang="en-US" dirty="0"/>
              <a:t>顯示一個左手座標系和兩個右手座標系。在右手系統中，向量積為：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74CB92-EA3F-4D2A-9BE3-AA49E944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30D3BC-9D75-4BA3-89E2-5D1916E1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42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3894635-71ED-469C-A02F-3727FD33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789040"/>
            <a:ext cx="5113973" cy="15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7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394F4-6B60-4AD6-BE05-FB55AEA2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92F2C-C594-46C6-9C5D-1DF1B4E85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AB6E1C-194D-4FF0-9DAF-9B104941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007C02-E2B5-4D4E-BCA7-CEDD6FB7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310F23-D1CB-498D-B0B0-999C3C5E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052366"/>
            <a:ext cx="4648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0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0AB79-ABB1-4597-B0F5-391D23D78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0F80D-84FC-47C0-A711-DDF8956C4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用分量來表示向量積 </a:t>
            </a:r>
            <a:r>
              <a:rPr lang="en-US" altLang="zh-TW" b="1" dirty="0"/>
              <a:t>C </a:t>
            </a:r>
            <a:r>
              <a:rPr lang="en-US" altLang="zh-TW" dirty="0"/>
              <a:t>=</a:t>
            </a:r>
            <a:r>
              <a:rPr lang="en-US" altLang="zh-TW" b="1" dirty="0"/>
              <a:t> A </a:t>
            </a:r>
            <a:r>
              <a:rPr lang="en-US" altLang="zh-TW" dirty="0"/>
              <a:t>×</a:t>
            </a:r>
            <a:r>
              <a:rPr lang="en-US" altLang="zh-TW" b="1" dirty="0"/>
              <a:t> B </a:t>
            </a:r>
            <a:r>
              <a:rPr lang="zh-TW" altLang="en-US" dirty="0"/>
              <a:t>有些複雜：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>
              <a:buFont typeface="Wingdings 3" pitchFamily="18" charset="2"/>
              <a:buNone/>
            </a:pPr>
            <a:r>
              <a:rPr lang="zh-TW" altLang="en-US" dirty="0"/>
              <a:t>   同類項合併後可得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144F38-F09A-4185-921C-E3E30725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B95BC2-8333-446D-8FCD-8328B1B0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9D3191-8C6A-40A6-977B-3BF9DDF1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8" y="2132856"/>
            <a:ext cx="7327583" cy="10201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A2AD33-E418-4E97-A1B5-F964B9CA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08" y="4725144"/>
            <a:ext cx="6854190" cy="9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9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905394C1-D06A-4F7E-8A3A-093CD749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 </a:t>
            </a:r>
            <a:r>
              <a:rPr lang="zh-TW" altLang="en-US" dirty="0"/>
              <a:t>向量積 </a:t>
            </a:r>
            <a:r>
              <a:rPr lang="en-US" altLang="zh-TW" dirty="0"/>
              <a:t>(</a:t>
            </a:r>
            <a:r>
              <a:rPr lang="zh-TW" altLang="en-US" dirty="0"/>
              <a:t>叉積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76917-90C3-43A9-B365-59C4B591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令方程兩邊的各分量相等，得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熟悉行列式的人就會注意到：叉積可簡潔地表為：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CE6B6A-ED5B-4A2E-B543-D46FD818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925089-D178-4B22-8914-370503FD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018D4F-7CCF-4B40-A5D2-D0BA4647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969327"/>
            <a:ext cx="2166938" cy="14868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69D5BE-78AE-4226-AB2A-4578E384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4478602"/>
            <a:ext cx="2907030" cy="12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76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2A57DA1-B7DF-4813-B067-7761A5D2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2.6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298D971-BB4E-4936-AD2C-FFDDF3F79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轉軸至施力點之距離</a:t>
            </a:r>
            <a:r>
              <a:rPr lang="en-US" altLang="zh-TW" dirty="0"/>
              <a:t>(r)</a:t>
            </a:r>
            <a:r>
              <a:rPr lang="zh-TW" altLang="en-US" dirty="0"/>
              <a:t>為 </a:t>
            </a:r>
            <a:r>
              <a:rPr lang="en-US" altLang="zh-TW" dirty="0"/>
              <a:t>4 m </a:t>
            </a:r>
            <a:r>
              <a:rPr lang="zh-TW" altLang="en-US" dirty="0"/>
              <a:t>向東，若施一力</a:t>
            </a:r>
            <a:r>
              <a:rPr lang="en-US" altLang="zh-TW" dirty="0"/>
              <a:t>(F)5 N</a:t>
            </a:r>
            <a:r>
              <a:rPr lang="zh-TW" altLang="en-US" dirty="0"/>
              <a:t>，利用力矩 </a:t>
            </a:r>
            <a:r>
              <a:rPr lang="en-US" altLang="zh-TW" b="1" dirty="0"/>
              <a:t>τ</a:t>
            </a:r>
            <a:r>
              <a:rPr lang="en-US" altLang="zh-TW" dirty="0"/>
              <a:t> = </a:t>
            </a:r>
            <a:r>
              <a:rPr lang="en-US" altLang="zh-TW" b="1" dirty="0"/>
              <a:t>r</a:t>
            </a:r>
            <a:r>
              <a:rPr lang="en-US" altLang="zh-TW" dirty="0"/>
              <a:t> × </a:t>
            </a:r>
            <a:r>
              <a:rPr lang="en-US" altLang="zh-TW" b="1" dirty="0"/>
              <a:t>F</a:t>
            </a:r>
            <a:r>
              <a:rPr lang="en-US" altLang="zh-TW" dirty="0"/>
              <a:t> </a:t>
            </a:r>
            <a:r>
              <a:rPr lang="zh-TW" altLang="en-US" dirty="0"/>
              <a:t>的定義求 </a:t>
            </a:r>
            <a:r>
              <a:rPr lang="en-US" altLang="zh-TW" dirty="0"/>
              <a:t>(a) </a:t>
            </a:r>
            <a:r>
              <a:rPr lang="zh-TW" altLang="en-US" dirty="0"/>
              <a:t>力向東</a:t>
            </a:r>
            <a:r>
              <a:rPr lang="en-US" altLang="zh-TW" dirty="0"/>
              <a:t>(</a:t>
            </a:r>
            <a:r>
              <a:rPr lang="en-US" altLang="zh-TW" b="1" dirty="0" err="1"/>
              <a:t>i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zh-TW" altLang="en-US" dirty="0"/>
              <a:t>力向北</a:t>
            </a:r>
            <a:r>
              <a:rPr lang="en-US" altLang="zh-TW" dirty="0"/>
              <a:t>(</a:t>
            </a:r>
            <a:r>
              <a:rPr lang="en-US" altLang="zh-TW" b="1" dirty="0"/>
              <a:t>j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(c) </a:t>
            </a:r>
            <a:r>
              <a:rPr lang="zh-TW" altLang="en-US" dirty="0"/>
              <a:t>力向東偏北 </a:t>
            </a:r>
            <a:r>
              <a:rPr lang="en-US" altLang="zh-TW" dirty="0"/>
              <a:t>37° </a:t>
            </a:r>
            <a:r>
              <a:rPr lang="zh-TW" altLang="en-US" dirty="0"/>
              <a:t>之力矩？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D463A8-D0B2-4E3E-9DAE-D09E7548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E2F903-E6FE-441C-92B2-D283AD98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46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1D8143E2-1A3D-4821-A6EB-9E7153A0E1B9}"/>
              </a:ext>
            </a:extLst>
          </p:cNvPr>
          <p:cNvSpPr/>
          <p:nvPr/>
        </p:nvSpPr>
        <p:spPr>
          <a:xfrm>
            <a:off x="827584" y="400506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805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DB17E-CA59-49DF-9770-5F18A9EC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2.7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17BBF9-9674-4A34-B317-295111CD3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求 </a:t>
            </a:r>
            <a:r>
              <a:rPr lang="en-US" altLang="zh-TW" b="1" dirty="0"/>
              <a:t>A</a:t>
            </a:r>
            <a:r>
              <a:rPr lang="en-US" altLang="zh-TW" dirty="0"/>
              <a:t> = </a:t>
            </a:r>
            <a:r>
              <a:rPr lang="en-US" altLang="zh-TW" dirty="0" err="1"/>
              <a:t>3</a:t>
            </a:r>
            <a:r>
              <a:rPr lang="en-US" altLang="zh-TW" b="1" dirty="0" err="1"/>
              <a:t>i</a:t>
            </a:r>
            <a:r>
              <a:rPr lang="en-US" altLang="zh-TW" dirty="0"/>
              <a:t> − </a:t>
            </a:r>
            <a:r>
              <a:rPr lang="en-US" altLang="zh-TW" dirty="0" err="1"/>
              <a:t>2</a:t>
            </a:r>
            <a:r>
              <a:rPr lang="en-US" altLang="zh-TW" b="1" dirty="0" err="1"/>
              <a:t>j</a:t>
            </a:r>
            <a:r>
              <a:rPr lang="en-US" altLang="zh-TW" dirty="0"/>
              <a:t> + </a:t>
            </a:r>
            <a:r>
              <a:rPr lang="en-US" altLang="zh-TW" b="1" dirty="0"/>
              <a:t>k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b="1" dirty="0"/>
              <a:t>B</a:t>
            </a:r>
            <a:r>
              <a:rPr lang="en-US" altLang="zh-TW" dirty="0"/>
              <a:t> = </a:t>
            </a:r>
            <a:r>
              <a:rPr lang="en-US" altLang="zh-TW" b="1" dirty="0" err="1"/>
              <a:t>i</a:t>
            </a:r>
            <a:r>
              <a:rPr lang="en-US" altLang="zh-TW" dirty="0"/>
              <a:t> + </a:t>
            </a:r>
            <a:r>
              <a:rPr lang="en-US" altLang="zh-TW" dirty="0" err="1"/>
              <a:t>4</a:t>
            </a:r>
            <a:r>
              <a:rPr lang="en-US" altLang="zh-TW" b="1" dirty="0" err="1"/>
              <a:t>j</a:t>
            </a:r>
            <a:r>
              <a:rPr lang="en-US" altLang="zh-TW" dirty="0"/>
              <a:t> − </a:t>
            </a:r>
            <a:r>
              <a:rPr lang="en-US" altLang="zh-TW" dirty="0" err="1"/>
              <a:t>2</a:t>
            </a:r>
            <a:r>
              <a:rPr lang="en-US" altLang="zh-TW" b="1" dirty="0" err="1"/>
              <a:t>k</a:t>
            </a:r>
            <a:r>
              <a:rPr lang="en-US" altLang="zh-TW" dirty="0"/>
              <a:t> </a:t>
            </a:r>
            <a:r>
              <a:rPr lang="zh-TW" altLang="en-US" dirty="0"/>
              <a:t>的向量積。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6A38032-F929-4CE7-AA8B-0BEF6699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AE15A9-3393-4D9B-9FB5-9DB9988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2FEE75DF-5906-46E1-8B2D-8CD0194A2928}"/>
              </a:ext>
            </a:extLst>
          </p:cNvPr>
          <p:cNvSpPr/>
          <p:nvPr/>
        </p:nvSpPr>
        <p:spPr>
          <a:xfrm>
            <a:off x="827584" y="306896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3169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A8958-5AC8-4820-8332-BE2266FF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本章摘要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C895558-7B69-4349-9C54-07C85B18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638327"/>
            <a:ext cx="7315200" cy="423672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68F8EA4-4D89-48C4-89F2-25B36D62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883340-B0FA-4299-B89C-8EFCA1EE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83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DAB24A0D-5660-4FC8-A2E5-97D1AD04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A42BD7-7F63-4B9E-A520-24E662F21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2.1</a:t>
            </a:r>
            <a:r>
              <a:rPr lang="zh-TW" altLang="en-US" b="1" dirty="0"/>
              <a:t>　純量與向量　</a:t>
            </a:r>
            <a:endParaRPr lang="en-US" altLang="zh-TW" b="1" dirty="0"/>
          </a:p>
          <a:p>
            <a:r>
              <a:rPr lang="en-US" altLang="zh-TW" b="1" dirty="0"/>
              <a:t>2.2</a:t>
            </a:r>
            <a:r>
              <a:rPr lang="zh-TW" altLang="en-US" b="1" dirty="0"/>
              <a:t>　向量的加法　</a:t>
            </a:r>
            <a:endParaRPr lang="en-US" altLang="zh-TW" b="1" dirty="0"/>
          </a:p>
          <a:p>
            <a:r>
              <a:rPr lang="en-US" altLang="zh-TW" b="1" dirty="0"/>
              <a:t>2.3</a:t>
            </a:r>
            <a:r>
              <a:rPr lang="zh-TW" altLang="en-US" b="1" dirty="0"/>
              <a:t>　分量與單位向量　</a:t>
            </a:r>
            <a:endParaRPr lang="en-US" altLang="zh-TW" b="1" dirty="0"/>
          </a:p>
          <a:p>
            <a:r>
              <a:rPr lang="en-US" altLang="zh-TW" b="1" dirty="0"/>
              <a:t>2.4</a:t>
            </a:r>
            <a:r>
              <a:rPr lang="zh-TW" altLang="en-US" b="1" dirty="0"/>
              <a:t>　純量積</a:t>
            </a:r>
            <a:r>
              <a:rPr lang="en-US" altLang="zh-TW" b="1" dirty="0"/>
              <a:t>(</a:t>
            </a:r>
            <a:r>
              <a:rPr lang="zh-TW" altLang="en-US" b="1" dirty="0"/>
              <a:t>點積</a:t>
            </a:r>
            <a:r>
              <a:rPr lang="en-US" altLang="zh-TW" b="1" dirty="0"/>
              <a:t>)</a:t>
            </a:r>
            <a:r>
              <a:rPr lang="zh-TW" altLang="en-US" b="1" dirty="0"/>
              <a:t>　</a:t>
            </a:r>
            <a:endParaRPr lang="en-US" altLang="zh-TW" b="1" dirty="0"/>
          </a:p>
          <a:p>
            <a:r>
              <a:rPr lang="en-US" altLang="zh-TW" b="1" dirty="0"/>
              <a:t>2.5</a:t>
            </a:r>
            <a:r>
              <a:rPr lang="zh-TW" altLang="en-US" b="1" dirty="0"/>
              <a:t>　向量積</a:t>
            </a:r>
            <a:r>
              <a:rPr lang="en-US" altLang="zh-TW" b="1" dirty="0"/>
              <a:t>(</a:t>
            </a:r>
            <a:r>
              <a:rPr lang="zh-TW" altLang="en-US" b="1" dirty="0"/>
              <a:t>叉積</a:t>
            </a:r>
            <a:r>
              <a:rPr lang="en-US" altLang="zh-TW" b="1" dirty="0"/>
              <a:t>)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02130A-B4C8-4AF4-8E2B-3BE8CB87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4E5343-1696-45C9-8512-326406A6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49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7896A-6A95-4298-8765-4C8D3799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CFD3E3DD-C004-4244-8B39-FAD6B22D1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有些只要標示大小和單位即可，這些量稱為</a:t>
            </a:r>
            <a:r>
              <a:rPr lang="zh-TW" altLang="en-US" b="1" dirty="0">
                <a:solidFill>
                  <a:srgbClr val="C00000"/>
                </a:solidFill>
              </a:rPr>
              <a:t>純量 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(scalar)</a:t>
            </a:r>
            <a:r>
              <a:rPr lang="zh-TW" altLang="en-US" dirty="0"/>
              <a:t>，它們有大小而無方向。</a:t>
            </a:r>
            <a:endParaRPr lang="en-US" altLang="zh-TW" dirty="0"/>
          </a:p>
          <a:p>
            <a:r>
              <a:rPr lang="zh-TW" altLang="en-US" dirty="0"/>
              <a:t>其他的物理量稱為</a:t>
            </a:r>
            <a:r>
              <a:rPr lang="zh-TW" altLang="en-US" b="1" dirty="0">
                <a:solidFill>
                  <a:srgbClr val="C00000"/>
                </a:solidFill>
              </a:rPr>
              <a:t>向量</a:t>
            </a:r>
            <a:r>
              <a:rPr lang="en-US" altLang="zh-TW" dirty="0"/>
              <a:t>(vector)</a:t>
            </a:r>
            <a:r>
              <a:rPr lang="zh-TW" altLang="en-US" dirty="0"/>
              <a:t>，必須標示大小和方向。向量的一個重要特性是：它們的組合不適用一般的代數法則。</a:t>
            </a:r>
            <a:endParaRPr lang="en-US" altLang="zh-TW" dirty="0"/>
          </a:p>
          <a:p>
            <a:r>
              <a:rPr lang="zh-TW" altLang="en-US" dirty="0">
                <a:solidFill>
                  <a:srgbClr val="0070C0"/>
                </a:solidFill>
              </a:rPr>
              <a:t>在本章中，我們使用</a:t>
            </a:r>
            <a:r>
              <a:rPr lang="zh-TW" altLang="en-US" b="1" dirty="0">
                <a:solidFill>
                  <a:srgbClr val="C00000"/>
                </a:solidFill>
              </a:rPr>
              <a:t>位移</a:t>
            </a:r>
            <a:r>
              <a:rPr lang="en-US" altLang="zh-TW" dirty="0">
                <a:solidFill>
                  <a:srgbClr val="0070C0"/>
                </a:solidFill>
              </a:rPr>
              <a:t>(displacement)(</a:t>
            </a:r>
            <a:r>
              <a:rPr lang="zh-TW" altLang="en-US" dirty="0">
                <a:solidFill>
                  <a:srgbClr val="0070C0"/>
                </a:solidFill>
              </a:rPr>
              <a:t>定義為位置的變化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  <a:r>
              <a:rPr lang="zh-TW" altLang="en-US" dirty="0">
                <a:solidFill>
                  <a:srgbClr val="0070C0"/>
                </a:solidFill>
              </a:rPr>
              <a:t>這個向量來描述向量和與向量內外積的法則。</a:t>
            </a:r>
            <a:endParaRPr lang="en-US" altLang="zh-TW" dirty="0">
              <a:solidFill>
                <a:srgbClr val="0070C0"/>
              </a:solidFill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29D6C-7683-45AB-8F17-47A879EC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21F59F-6BAD-46CF-AACB-302399D7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87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59182-D615-4CD1-B183-FE52DD4E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100F027E-1670-4909-A38C-192284C4B9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圖 </a:t>
            </a:r>
            <a:r>
              <a:rPr lang="en-US" altLang="zh-TW" dirty="0"/>
              <a:t>2.1 </a:t>
            </a:r>
            <a:r>
              <a:rPr lang="zh-TW" altLang="en-US" dirty="0"/>
              <a:t>畫出一汽車沿某路徑由位置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移到位置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的情形。路徑的長度即為所走的距離，例如 </a:t>
            </a:r>
            <a:r>
              <a:rPr lang="en-US" altLang="zh-TW" dirty="0"/>
              <a:t>420 </a:t>
            </a:r>
            <a:r>
              <a:rPr lang="zh-TW" altLang="en-US" dirty="0"/>
              <a:t>公里。</a:t>
            </a:r>
            <a:r>
              <a:rPr lang="zh-TW" altLang="en-US" b="1" dirty="0">
                <a:solidFill>
                  <a:srgbClr val="C00000"/>
                </a:solidFill>
              </a:rPr>
              <a:t>距離</a:t>
            </a:r>
            <a:r>
              <a:rPr lang="en-US" altLang="zh-TW" dirty="0"/>
              <a:t>(distance)</a:t>
            </a:r>
            <a:r>
              <a:rPr lang="zh-TW" altLang="en-US" dirty="0"/>
              <a:t>是純量的一個例子。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5AF16EA-FA1C-4D08-8EC0-61BC85C3B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2275" y="1484784"/>
            <a:ext cx="3361849" cy="412337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3664F3-87C5-48B7-B06F-9651AA25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7C242-3DF9-4483-8C6F-CC3C0082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0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91482-204C-49A3-9E68-E40BABB3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029AD-541E-43C0-92F1-4BAE357C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純量是可使用數字和單位來完整表示的量，有大小而無方向。純量遵循一般代數的法則。</a:t>
            </a:r>
            <a:endParaRPr lang="en-US" altLang="zh-TW" b="1" dirty="0">
              <a:solidFill>
                <a:srgbClr val="0070C0"/>
              </a:solidFill>
            </a:endParaRPr>
          </a:p>
          <a:p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純量的數值與座標軸的方向無關。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汽車位置的變化稱為</a:t>
            </a:r>
            <a:r>
              <a:rPr lang="zh-TW" altLang="en-US" b="1" dirty="0">
                <a:solidFill>
                  <a:srgbClr val="C00000"/>
                </a:solidFill>
              </a:rPr>
              <a:t>位移</a:t>
            </a:r>
            <a:r>
              <a:rPr lang="en-US" altLang="zh-TW" dirty="0"/>
              <a:t>(displacement)</a:t>
            </a:r>
            <a:r>
              <a:rPr lang="zh-TW" altLang="en-US" dirty="0"/>
              <a:t>，位移僅隨起點與終點的座標而定，與所經路徑無關。其大小等於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到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間所連直線的長度，如 </a:t>
            </a:r>
            <a:r>
              <a:rPr lang="en-US" altLang="zh-TW" dirty="0"/>
              <a:t>360 </a:t>
            </a:r>
            <a:r>
              <a:rPr lang="zh-TW" altLang="en-US" dirty="0"/>
              <a:t>公里，而其方向則以角度 </a:t>
            </a:r>
            <a:r>
              <a:rPr lang="en-US" altLang="zh-TW" i="1" dirty="0"/>
              <a:t>θ</a:t>
            </a:r>
            <a:r>
              <a:rPr lang="en-US" altLang="zh-TW" dirty="0"/>
              <a:t> </a:t>
            </a:r>
            <a:r>
              <a:rPr lang="zh-TW" altLang="en-US" dirty="0"/>
              <a:t>來表示，如東偏北 </a:t>
            </a:r>
            <a:r>
              <a:rPr lang="en-US" altLang="zh-TW" dirty="0"/>
              <a:t>30°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0CED00-F378-40A6-A43E-26042BD9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C03802-00EC-4091-977D-71873CB4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4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D0BD6F20-95E5-4014-B182-66607E40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 </a:t>
            </a:r>
            <a:r>
              <a:rPr lang="zh-TW" altLang="en-US" dirty="0"/>
              <a:t>純量與向量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41FD69-872D-41F0-BC73-FFACAF233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向量是須以大小及方向來表示的量。向量遵循向量代數的法則。</a:t>
            </a:r>
            <a:endParaRPr lang="en-US" altLang="zh-TW" b="1" dirty="0">
              <a:solidFill>
                <a:srgbClr val="0070C0"/>
              </a:solidFill>
            </a:endParaRPr>
          </a:p>
          <a:p>
            <a:endParaRPr lang="en-US" altLang="zh-TW" dirty="0"/>
          </a:p>
          <a:p>
            <a:r>
              <a:rPr lang="zh-TW" altLang="en-US" dirty="0">
                <a:solidFill>
                  <a:srgbClr val="00B0F0"/>
                </a:solidFill>
              </a:rPr>
              <a:t>向量通常以粗體字印刷，</a:t>
            </a:r>
            <a:r>
              <a:rPr lang="en-US" altLang="zh-TW" b="1" dirty="0">
                <a:solidFill>
                  <a:srgbClr val="00B0F0"/>
                </a:solidFill>
              </a:rPr>
              <a:t>A</a:t>
            </a:r>
            <a:r>
              <a:rPr lang="zh-TW" altLang="en-US" dirty="0">
                <a:solidFill>
                  <a:srgbClr val="00B0F0"/>
                </a:solidFill>
              </a:rPr>
              <a:t>，打字或書寫時則在字上加箭號，  。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zh-TW" altLang="en-US" dirty="0">
                <a:solidFill>
                  <a:srgbClr val="00B0F0"/>
                </a:solidFill>
              </a:rPr>
              <a:t>向量的大小是正的純量，寫成 </a:t>
            </a:r>
            <a:r>
              <a:rPr lang="en-US" altLang="zh-TW" dirty="0">
                <a:solidFill>
                  <a:srgbClr val="00B0F0"/>
                </a:solidFill>
              </a:rPr>
              <a:t>|</a:t>
            </a:r>
            <a:r>
              <a:rPr lang="en-US" altLang="zh-TW" b="1" dirty="0">
                <a:solidFill>
                  <a:srgbClr val="00B0F0"/>
                </a:solidFill>
              </a:rPr>
              <a:t>A</a:t>
            </a:r>
            <a:r>
              <a:rPr lang="en-US" altLang="zh-TW" dirty="0">
                <a:solidFill>
                  <a:srgbClr val="00B0F0"/>
                </a:solidFill>
              </a:rPr>
              <a:t>| </a:t>
            </a:r>
            <a:r>
              <a:rPr lang="zh-TW" altLang="en-US" dirty="0">
                <a:solidFill>
                  <a:srgbClr val="00B0F0"/>
                </a:solidFill>
              </a:rPr>
              <a:t>或 </a:t>
            </a:r>
            <a:r>
              <a:rPr lang="en-US" altLang="zh-TW" i="1" dirty="0">
                <a:solidFill>
                  <a:srgbClr val="00B0F0"/>
                </a:solidFill>
              </a:rPr>
              <a:t>A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zh-TW" altLang="en-US" dirty="0">
                <a:solidFill>
                  <a:srgbClr val="00B0F0"/>
                </a:solidFill>
              </a:rPr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422ADD-E72E-4E03-8B53-8BB169F0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2</a:t>
            </a:r>
            <a:r>
              <a:rPr lang="zh-TW" altLang="en-US"/>
              <a:t>章 向量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181A47-7410-4B06-86E9-0D87AB84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9</a:t>
            </a:fld>
            <a:endParaRPr lang="en-GB"/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A551D315-C285-48A3-A038-4E70B83F6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2476"/>
              </p:ext>
            </p:extLst>
          </p:nvPr>
        </p:nvGraphicFramePr>
        <p:xfrm>
          <a:off x="2933850" y="3429000"/>
          <a:ext cx="335016" cy="44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3850" y="3429000"/>
                        <a:ext cx="335016" cy="44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638880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B275A6CF-1FE1-473A-A8CC-EFDC9509A3CD}" vid="{6BD58D2A-31FD-4A71-96F4-03EDE4078D3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335</TotalTime>
  <Words>2431</Words>
  <Application>Microsoft Office PowerPoint</Application>
  <PresentationFormat>如螢幕大小 (4:3)</PresentationFormat>
  <Paragraphs>260</Paragraphs>
  <Slides>48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微軟正黑體</vt:lpstr>
      <vt:lpstr>標楷體</vt:lpstr>
      <vt:lpstr>Arial</vt:lpstr>
      <vt:lpstr>Calibri</vt:lpstr>
      <vt:lpstr>Times New Roman</vt:lpstr>
      <vt:lpstr>Wingdings</vt:lpstr>
      <vt:lpstr>Wingdings 3</vt:lpstr>
      <vt:lpstr>PHYS</vt:lpstr>
      <vt:lpstr>Equation</vt:lpstr>
      <vt:lpstr>PowerPoint 簡報</vt:lpstr>
      <vt:lpstr>普通物理學(第三版) 原著：Harris Benson</vt:lpstr>
      <vt:lpstr>第 2 章 向量</vt:lpstr>
      <vt:lpstr>本章要點</vt:lpstr>
      <vt:lpstr>本章內容</vt:lpstr>
      <vt:lpstr>2.1 純量與向量</vt:lpstr>
      <vt:lpstr>2.1 純量與向量</vt:lpstr>
      <vt:lpstr>2.1 純量與向量</vt:lpstr>
      <vt:lpstr>2.1 純量與向量</vt:lpstr>
      <vt:lpstr>2.1 純量與向量</vt:lpstr>
      <vt:lpstr>2.1 純量與向量</vt:lpstr>
      <vt:lpstr>2.1 純量與向量</vt:lpstr>
      <vt:lpstr>2.1 純量與向量</vt:lpstr>
      <vt:lpstr>2.2 向量的加法</vt:lpstr>
      <vt:lpstr>2.2 向量的加法</vt:lpstr>
      <vt:lpstr>2.2 向量的加法</vt:lpstr>
      <vt:lpstr>2.2 向量的加法</vt:lpstr>
      <vt:lpstr>2.3 分量與單位向量</vt:lpstr>
      <vt:lpstr>2.3 分量與單位向量</vt:lpstr>
      <vt:lpstr>2.3 分量與單位向量</vt:lpstr>
      <vt:lpstr>2.3 分量與單位向量</vt:lpstr>
      <vt:lpstr>2.3 分量與單位向量</vt:lpstr>
      <vt:lpstr>2.3 分量與單位向量</vt:lpstr>
      <vt:lpstr>2.3 分量與單位向量</vt:lpstr>
      <vt:lpstr>2.3 分量與單位向量</vt:lpstr>
      <vt:lpstr>例題 2.1</vt:lpstr>
      <vt:lpstr>練習題1</vt:lpstr>
      <vt:lpstr>2.3 分量與單位向量</vt:lpstr>
      <vt:lpstr>2.3 分量與單位向量</vt:lpstr>
      <vt:lpstr>2.3 分量與單位向量</vt:lpstr>
      <vt:lpstr>2.3 分量與單位向量</vt:lpstr>
      <vt:lpstr>例題 2.2</vt:lpstr>
      <vt:lpstr>例題 2.3</vt:lpstr>
      <vt:lpstr>練習題2</vt:lpstr>
      <vt:lpstr>2.4 純量積 (點積)</vt:lpstr>
      <vt:lpstr>2.4 純量積 (點積)</vt:lpstr>
      <vt:lpstr>例題 2.4</vt:lpstr>
      <vt:lpstr>例題 2.5</vt:lpstr>
      <vt:lpstr>2.5 向量積 (叉積)</vt:lpstr>
      <vt:lpstr>2.5 向量積 (叉積)</vt:lpstr>
      <vt:lpstr>2.5 向量積 (叉積)</vt:lpstr>
      <vt:lpstr>2.5 向量積 (叉積)</vt:lpstr>
      <vt:lpstr>2.5 向量積 (叉積)</vt:lpstr>
      <vt:lpstr>2.5 向量積 (叉積)</vt:lpstr>
      <vt:lpstr>2.5 向量積 (叉積)</vt:lpstr>
      <vt:lpstr>例題 2.6</vt:lpstr>
      <vt:lpstr>例題 2.7</vt:lpstr>
      <vt:lpstr>本章摘要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普通物理學 【最新版】</dc:title>
  <dc:creator>Fenny Lee</dc:creator>
  <cp:lastModifiedBy>Fenny Lee</cp:lastModifiedBy>
  <cp:revision>92</cp:revision>
  <dcterms:created xsi:type="dcterms:W3CDTF">2020-06-01T01:41:05Z</dcterms:created>
  <dcterms:modified xsi:type="dcterms:W3CDTF">2020-06-03T01:55:55Z</dcterms:modified>
</cp:coreProperties>
</file>